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xls" ContentType="application/vnd.ms-excel"/>
  <Override PartName="/ppt/theme/themeOverride3.xml" ContentType="application/vnd.openxmlformats-officedocument.themeOverride+xml"/>
  <Override PartName="/ppt/theme/themeOverride4.xml" ContentType="application/vnd.openxmlformats-officedocument.themeOverr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Default Extension="xlsx" ContentType="application/vnd.openxmlformats-officedocument.spreadsheetml.sheet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328" r:id="rId2"/>
    <p:sldId id="295" r:id="rId3"/>
    <p:sldId id="337" r:id="rId4"/>
    <p:sldId id="308" r:id="rId5"/>
    <p:sldId id="310" r:id="rId6"/>
    <p:sldId id="323" r:id="rId7"/>
    <p:sldId id="312" r:id="rId8"/>
    <p:sldId id="313" r:id="rId9"/>
    <p:sldId id="314" r:id="rId10"/>
    <p:sldId id="338" r:id="rId11"/>
    <p:sldId id="320" r:id="rId12"/>
    <p:sldId id="329" r:id="rId13"/>
    <p:sldId id="339" r:id="rId14"/>
    <p:sldId id="340" r:id="rId15"/>
    <p:sldId id="336" r:id="rId16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200"/>
    <a:srgbClr val="990000"/>
    <a:srgbClr val="9E0000"/>
    <a:srgbClr val="A8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458" autoAdjust="0"/>
    <p:restoredTop sz="87595" autoAdjust="0"/>
  </p:normalViewPr>
  <p:slideViewPr>
    <p:cSldViewPr>
      <p:cViewPr varScale="1">
        <p:scale>
          <a:sx n="50" d="100"/>
          <a:sy n="50" d="100"/>
        </p:scale>
        <p:origin x="-11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tmitrova\AppData\Local\Microsoft\Windows\Temporary%20Internet%20Files\Content.IE5\10F327TC\&#1073;&#1072;&#1083;&#1072;&#1085;&#1089;%20&#1057;&#1064;&#1040;%20-%20&#1087;&#1088;&#1086;&#1075;&#1085;&#1086;&#1079;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H:\&#1064;&#1045;&#1051;&#1068;&#1060;\&#1096;&#1077;&#1083;&#1100;&#1092;\&#1076;&#1086;&#1083;&#1075;&#1086;&#1089;&#1088;&#1086;&#1095;&#1085;&#1099;&#1081;%20&#1087;&#1088;&#1086;&#1075;&#1085;&#1086;&#1079;%20&#1088;&#1072;&#1079;&#1074;&#1080;&#1090;&#1080;&#1103;%20&#1040;&#1058;&#1056;%20+%20&#1045;&#1074;&#1088;&#1086;&#1087;&#1072;-1.xls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G:\SKOLKOVO\&#1044;&#1056;\&#1087;&#1088;&#1086;&#1075;&#1085;&#1086;&#1079;&#1085;&#1099;&#1081;%20&#1073;&#1072;&#1083;&#1072;&#1085;&#1089;%20&#1077;&#1074;&#1088;&#1086;&#1087;&#1099;.xlsx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H:\&#1064;&#1045;&#1051;&#1068;&#1060;\&#1096;&#1077;&#1083;&#1100;&#1092;\&#1076;&#1086;&#1083;&#1075;&#1086;&#1089;&#1088;&#1086;&#1095;&#1085;&#1099;&#1081;%20&#1087;&#1088;&#1086;&#1075;&#1085;&#1086;&#1079;%20&#1088;&#1072;&#1079;&#1074;&#1080;&#1090;&#1080;&#1103;%20&#1040;&#1058;&#1056;%20+%20&#1045;&#1074;&#1088;&#1086;&#1087;&#1072;-1.xls" TargetMode="External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1493958940588044E-2"/>
          <c:y val="4.1662628502270434E-2"/>
          <c:w val="0.66067430008276662"/>
          <c:h val="0.86433008625519203"/>
        </c:manualLayout>
      </c:layout>
      <c:areaChart>
        <c:grouping val="stacked"/>
        <c:ser>
          <c:idx val="0"/>
          <c:order val="0"/>
          <c:tx>
            <c:strRef>
              <c:f>США!$I$10</c:f>
              <c:strCache>
                <c:ptCount val="1"/>
                <c:pt idx="0">
                  <c:v>добыча традиционной нефти</c:v>
                </c:pt>
              </c:strCache>
            </c:strRef>
          </c:tx>
          <c:cat>
            <c:numRef>
              <c:f>США!$K$9:$O$9</c:f>
              <c:numCache>
                <c:formatCode>General</c:formatCode>
                <c:ptCount val="5"/>
                <c:pt idx="0">
                  <c:v>2010</c:v>
                </c:pt>
                <c:pt idx="1">
                  <c:v>2015</c:v>
                </c:pt>
                <c:pt idx="2">
                  <c:v>2020</c:v>
                </c:pt>
                <c:pt idx="3">
                  <c:v>2025</c:v>
                </c:pt>
                <c:pt idx="4">
                  <c:v>2030</c:v>
                </c:pt>
              </c:numCache>
            </c:numRef>
          </c:cat>
          <c:val>
            <c:numRef>
              <c:f>США!$K$10:$O$10</c:f>
              <c:numCache>
                <c:formatCode>General</c:formatCode>
                <c:ptCount val="5"/>
                <c:pt idx="0">
                  <c:v>430</c:v>
                </c:pt>
                <c:pt idx="1">
                  <c:v>445</c:v>
                </c:pt>
                <c:pt idx="2">
                  <c:v>470.00000000000011</c:v>
                </c:pt>
                <c:pt idx="3">
                  <c:v>465.00000000000006</c:v>
                </c:pt>
                <c:pt idx="4">
                  <c:v>470</c:v>
                </c:pt>
              </c:numCache>
            </c:numRef>
          </c:val>
        </c:ser>
        <c:ser>
          <c:idx val="2"/>
          <c:order val="1"/>
          <c:tx>
            <c:strRef>
              <c:f>США!$I$11</c:f>
              <c:strCache>
                <c:ptCount val="1"/>
                <c:pt idx="0">
                  <c:v>добыча нетрадиционной нефти (биотоплива,уголь-в-жидкость)</c:v>
                </c:pt>
              </c:strCache>
            </c:strRef>
          </c:tx>
          <c:spPr>
            <a:ln w="25400">
              <a:noFill/>
            </a:ln>
          </c:spPr>
          <c:cat>
            <c:numRef>
              <c:f>США!$K$9:$O$9</c:f>
              <c:numCache>
                <c:formatCode>General</c:formatCode>
                <c:ptCount val="5"/>
                <c:pt idx="0">
                  <c:v>2010</c:v>
                </c:pt>
                <c:pt idx="1">
                  <c:v>2015</c:v>
                </c:pt>
                <c:pt idx="2">
                  <c:v>2020</c:v>
                </c:pt>
                <c:pt idx="3">
                  <c:v>2025</c:v>
                </c:pt>
                <c:pt idx="4">
                  <c:v>2030</c:v>
                </c:pt>
              </c:numCache>
            </c:numRef>
          </c:cat>
          <c:val>
            <c:numRef>
              <c:f>США!$K$11:$O$11</c:f>
              <c:numCache>
                <c:formatCode>General</c:formatCode>
                <c:ptCount val="5"/>
                <c:pt idx="0">
                  <c:v>40</c:v>
                </c:pt>
                <c:pt idx="1">
                  <c:v>55.000000000000007</c:v>
                </c:pt>
                <c:pt idx="2">
                  <c:v>60.000000000000007</c:v>
                </c:pt>
                <c:pt idx="3">
                  <c:v>70</c:v>
                </c:pt>
                <c:pt idx="4">
                  <c:v>70</c:v>
                </c:pt>
              </c:numCache>
            </c:numRef>
          </c:val>
        </c:ser>
        <c:ser>
          <c:idx val="1"/>
          <c:order val="2"/>
          <c:tx>
            <c:strRef>
              <c:f>США!$I$12</c:f>
              <c:strCache>
                <c:ptCount val="1"/>
                <c:pt idx="0">
                  <c:v>нетто-импорт</c:v>
                </c:pt>
              </c:strCache>
            </c:strRef>
          </c:tx>
          <c:cat>
            <c:numRef>
              <c:f>США!$K$9:$O$9</c:f>
              <c:numCache>
                <c:formatCode>General</c:formatCode>
                <c:ptCount val="5"/>
                <c:pt idx="0">
                  <c:v>2010</c:v>
                </c:pt>
                <c:pt idx="1">
                  <c:v>2015</c:v>
                </c:pt>
                <c:pt idx="2">
                  <c:v>2020</c:v>
                </c:pt>
                <c:pt idx="3">
                  <c:v>2025</c:v>
                </c:pt>
                <c:pt idx="4">
                  <c:v>2030</c:v>
                </c:pt>
              </c:numCache>
            </c:numRef>
          </c:cat>
          <c:val>
            <c:numRef>
              <c:f>США!$K$12:$O$12</c:f>
              <c:numCache>
                <c:formatCode>General</c:formatCode>
                <c:ptCount val="5"/>
                <c:pt idx="0">
                  <c:v>549.99999999999989</c:v>
                </c:pt>
                <c:pt idx="1">
                  <c:v>515</c:v>
                </c:pt>
                <c:pt idx="2">
                  <c:v>500.00000000000011</c:v>
                </c:pt>
                <c:pt idx="3">
                  <c:v>509.99999999999966</c:v>
                </c:pt>
                <c:pt idx="4">
                  <c:v>530</c:v>
                </c:pt>
              </c:numCache>
            </c:numRef>
          </c:val>
        </c:ser>
        <c:dLbls/>
        <c:axId val="36086912"/>
        <c:axId val="36088448"/>
      </c:areaChart>
      <c:catAx>
        <c:axId val="36086912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sz="1400" baseline="0"/>
            </a:pPr>
            <a:endParaRPr lang="ru-RU"/>
          </a:p>
        </c:txPr>
        <c:crossAx val="36088448"/>
        <c:crosses val="autoZero"/>
        <c:auto val="1"/>
        <c:lblAlgn val="ctr"/>
        <c:lblOffset val="100"/>
      </c:catAx>
      <c:valAx>
        <c:axId val="36088448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txPr>
          <a:bodyPr/>
          <a:lstStyle/>
          <a:p>
            <a:pPr>
              <a:defRPr sz="1400" baseline="0"/>
            </a:pPr>
            <a:endParaRPr lang="ru-RU"/>
          </a:p>
        </c:txPr>
        <c:crossAx val="36086912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73542431357731475"/>
          <c:y val="0.12820590856335121"/>
          <c:w val="0.25094709237468082"/>
          <c:h val="0.55301509052185693"/>
        </c:manualLayout>
      </c:layout>
      <c:txPr>
        <a:bodyPr/>
        <a:lstStyle/>
        <a:p>
          <a:pPr>
            <a:defRPr sz="1400" baseline="0"/>
          </a:pPr>
          <a:endParaRPr lang="ru-RU"/>
        </a:p>
      </c:txPr>
    </c:legend>
    <c:plotVisOnly val="1"/>
    <c:dispBlanksAs val="zero"/>
  </c:chart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4191217801314659"/>
          <c:y val="6.5644530282771271E-2"/>
          <c:w val="0.4339971662834185"/>
          <c:h val="0.9253147130193633"/>
        </c:manualLayout>
      </c:layout>
      <c:pieChart>
        <c:varyColors val="1"/>
        <c:ser>
          <c:idx val="0"/>
          <c:order val="0"/>
          <c:dPt>
            <c:idx val="3"/>
            <c:spPr>
              <a:solidFill>
                <a:srgbClr val="FFC000"/>
              </a:solidFill>
            </c:spPr>
          </c:dPt>
          <c:dLbls>
            <c:dLbl>
              <c:idx val="1"/>
              <c:spPr/>
              <c:txPr>
                <a:bodyPr/>
                <a:lstStyle/>
                <a:p>
                  <a:pPr>
                    <a:defRPr sz="1200">
                      <a:solidFill>
                        <a:schemeClr val="tx1"/>
                      </a:solidFill>
                      <a:latin typeface="Verdana" pitchFamily="34" charset="0"/>
                      <a:ea typeface="Verdana" pitchFamily="34" charset="0"/>
                      <a:cs typeface="Verdana" pitchFamily="34" charset="0"/>
                    </a:defRPr>
                  </a:pPr>
                  <a:endParaRPr lang="ru-RU"/>
                </a:p>
              </c:txPr>
            </c:dLbl>
            <c:dLbl>
              <c:idx val="2"/>
              <c:spPr/>
              <c:txPr>
                <a:bodyPr/>
                <a:lstStyle/>
                <a:p>
                  <a:pPr>
                    <a:defRPr sz="1200">
                      <a:solidFill>
                        <a:schemeClr val="tx1"/>
                      </a:solidFill>
                      <a:latin typeface="Verdana" pitchFamily="34" charset="0"/>
                      <a:ea typeface="Verdana" pitchFamily="34" charset="0"/>
                      <a:cs typeface="Verdana" pitchFamily="34" charset="0"/>
                    </a:defRPr>
                  </a:pPr>
                  <a:endParaRPr lang="ru-RU"/>
                </a:p>
              </c:txPr>
            </c:dLbl>
            <c:dLbl>
              <c:idx val="7"/>
              <c:spPr/>
              <c:txPr>
                <a:bodyPr/>
                <a:lstStyle/>
                <a:p>
                  <a:pPr>
                    <a:defRPr sz="1200">
                      <a:solidFill>
                        <a:schemeClr val="tx1"/>
                      </a:solidFill>
                      <a:latin typeface="Verdana" pitchFamily="34" charset="0"/>
                      <a:ea typeface="Verdana" pitchFamily="34" charset="0"/>
                      <a:cs typeface="Verdana" pitchFamily="34" charset="0"/>
                    </a:defRPr>
                  </a:pPr>
                  <a:endParaRPr lang="ru-RU"/>
                </a:p>
              </c:txPr>
            </c:dLbl>
            <c:txPr>
              <a:bodyPr/>
              <a:lstStyle/>
              <a:p>
                <a:pPr>
                  <a:defRPr sz="1200">
                    <a:solidFill>
                      <a:schemeClr val="bg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pPr>
                <a:endParaRPr lang="ru-RU"/>
              </a:p>
            </c:txPr>
            <c:showPercent val="1"/>
            <c:showLeaderLines val="1"/>
          </c:dLbls>
          <c:cat>
            <c:strRef>
              <c:f>Лист3!$A$4:$A$11</c:f>
              <c:strCache>
                <c:ptCount val="8"/>
                <c:pt idx="0">
                  <c:v>Северная Америка</c:v>
                </c:pt>
                <c:pt idx="1">
                  <c:v>Мексика</c:v>
                </c:pt>
                <c:pt idx="2">
                  <c:v>Южная и Центральная Америка</c:v>
                </c:pt>
                <c:pt idx="3">
                  <c:v>бывший СССР</c:v>
                </c:pt>
                <c:pt idx="4">
                  <c:v>Ближний Восток</c:v>
                </c:pt>
                <c:pt idx="5">
                  <c:v>Северная Африка</c:v>
                </c:pt>
                <c:pt idx="6">
                  <c:v>остальная Африка</c:v>
                </c:pt>
                <c:pt idx="7">
                  <c:v>АТР</c:v>
                </c:pt>
              </c:strCache>
            </c:strRef>
          </c:cat>
          <c:val>
            <c:numRef>
              <c:f>Лист3!$B$4:$B$11</c:f>
              <c:numCache>
                <c:formatCode>_-* #,##0.0_-;\-* #,##0.0_-;_-* "-"?_-;_-@_-</c:formatCode>
                <c:ptCount val="8"/>
                <c:pt idx="0">
                  <c:v>18.5</c:v>
                </c:pt>
                <c:pt idx="1">
                  <c:v>6.7509999999999986</c:v>
                </c:pt>
                <c:pt idx="2">
                  <c:v>16.041</c:v>
                </c:pt>
                <c:pt idx="3">
                  <c:v>295.24099999999999</c:v>
                </c:pt>
                <c:pt idx="4">
                  <c:v>116.69499999999999</c:v>
                </c:pt>
                <c:pt idx="5">
                  <c:v>82.968000000000032</c:v>
                </c:pt>
                <c:pt idx="6">
                  <c:v>45.8</c:v>
                </c:pt>
                <c:pt idx="7">
                  <c:v>14.8</c:v>
                </c:pt>
              </c:numCache>
            </c:numRef>
          </c:val>
        </c:ser>
        <c:dLbls>
          <c:showPercent val="1"/>
        </c:dLbls>
        <c:firstSliceAng val="0"/>
      </c:pieChart>
    </c:plotArea>
    <c:legend>
      <c:legendPos val="r"/>
      <c:layout>
        <c:manualLayout>
          <c:xMode val="edge"/>
          <c:yMode val="edge"/>
          <c:x val="0.61064757392051738"/>
          <c:y val="9.5358787698707412E-2"/>
          <c:w val="0.38050286855736004"/>
          <c:h val="0.84701827365919036"/>
        </c:manualLayout>
      </c:layout>
      <c:txPr>
        <a:bodyPr/>
        <a:lstStyle/>
        <a:p>
          <a:pPr>
            <a:defRPr sz="1400" baseline="0"/>
          </a:pPr>
          <a:endParaRPr lang="ru-RU"/>
        </a:p>
      </c:txPr>
    </c:legend>
    <c:plotVisOnly val="1"/>
    <c:dispBlanksAs val="zero"/>
  </c:chart>
  <c:externalData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9926211902381329E-2"/>
          <c:y val="4.7818159731517117E-2"/>
          <c:w val="0.74782987075510221"/>
          <c:h val="0.83752872561536817"/>
        </c:manualLayout>
      </c:layout>
      <c:areaChart>
        <c:grouping val="stacked"/>
        <c:ser>
          <c:idx val="0"/>
          <c:order val="0"/>
          <c:tx>
            <c:strRef>
              <c:f>европа!$A$7</c:f>
              <c:strCache>
                <c:ptCount val="1"/>
                <c:pt idx="0">
                  <c:v>добыча</c:v>
                </c:pt>
              </c:strCache>
            </c:strRef>
          </c:tx>
          <c:cat>
            <c:numRef>
              <c:f>европа!$D$4:$I$4</c:f>
              <c:numCache>
                <c:formatCode>General</c:formatCode>
                <c:ptCount val="6"/>
                <c:pt idx="0">
                  <c:v>2010</c:v>
                </c:pt>
                <c:pt idx="1">
                  <c:v>2015</c:v>
                </c:pt>
                <c:pt idx="2">
                  <c:v>2020</c:v>
                </c:pt>
                <c:pt idx="3">
                  <c:v>2025</c:v>
                </c:pt>
                <c:pt idx="4">
                  <c:v>2030</c:v>
                </c:pt>
                <c:pt idx="5">
                  <c:v>2035</c:v>
                </c:pt>
              </c:numCache>
            </c:numRef>
          </c:cat>
          <c:val>
            <c:numRef>
              <c:f>европа!$D$10:$I$10</c:f>
              <c:numCache>
                <c:formatCode>General</c:formatCode>
                <c:ptCount val="6"/>
                <c:pt idx="0">
                  <c:v>200</c:v>
                </c:pt>
                <c:pt idx="1">
                  <c:v>165</c:v>
                </c:pt>
                <c:pt idx="2">
                  <c:v>140</c:v>
                </c:pt>
                <c:pt idx="3">
                  <c:v>135</c:v>
                </c:pt>
                <c:pt idx="4">
                  <c:v>130</c:v>
                </c:pt>
                <c:pt idx="5">
                  <c:v>130</c:v>
                </c:pt>
              </c:numCache>
            </c:numRef>
          </c:val>
        </c:ser>
        <c:ser>
          <c:idx val="1"/>
          <c:order val="1"/>
          <c:tx>
            <c:v>нетто-импорт</c:v>
          </c:tx>
          <c:cat>
            <c:numRef>
              <c:f>европа!$D$4:$I$4</c:f>
              <c:numCache>
                <c:formatCode>General</c:formatCode>
                <c:ptCount val="6"/>
                <c:pt idx="0">
                  <c:v>2010</c:v>
                </c:pt>
                <c:pt idx="1">
                  <c:v>2015</c:v>
                </c:pt>
                <c:pt idx="2">
                  <c:v>2020</c:v>
                </c:pt>
                <c:pt idx="3">
                  <c:v>2025</c:v>
                </c:pt>
                <c:pt idx="4">
                  <c:v>2030</c:v>
                </c:pt>
                <c:pt idx="5">
                  <c:v>2035</c:v>
                </c:pt>
              </c:numCache>
            </c:numRef>
          </c:cat>
          <c:val>
            <c:numRef>
              <c:f>европа!$D$11:$I$11</c:f>
              <c:numCache>
                <c:formatCode>General</c:formatCode>
                <c:ptCount val="6"/>
                <c:pt idx="0">
                  <c:v>525</c:v>
                </c:pt>
                <c:pt idx="1">
                  <c:v>535</c:v>
                </c:pt>
                <c:pt idx="2">
                  <c:v>530.00000000000011</c:v>
                </c:pt>
                <c:pt idx="3">
                  <c:v>535</c:v>
                </c:pt>
                <c:pt idx="4">
                  <c:v>550</c:v>
                </c:pt>
                <c:pt idx="5">
                  <c:v>555</c:v>
                </c:pt>
              </c:numCache>
            </c:numRef>
          </c:val>
        </c:ser>
        <c:dLbls/>
        <c:axId val="55751808"/>
        <c:axId val="55753344"/>
      </c:areaChart>
      <c:catAx>
        <c:axId val="55751808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sz="1400" baseline="0"/>
            </a:pPr>
            <a:endParaRPr lang="ru-RU"/>
          </a:p>
        </c:txPr>
        <c:crossAx val="55753344"/>
        <c:crosses val="autoZero"/>
        <c:auto val="1"/>
        <c:lblAlgn val="ctr"/>
        <c:lblOffset val="100"/>
      </c:catAx>
      <c:valAx>
        <c:axId val="55753344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txPr>
          <a:bodyPr/>
          <a:lstStyle/>
          <a:p>
            <a:pPr>
              <a:defRPr sz="1400" baseline="0"/>
            </a:pPr>
            <a:endParaRPr lang="ru-RU"/>
          </a:p>
        </c:txPr>
        <c:crossAx val="55751808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82340364959448964"/>
          <c:y val="0.1607956192793738"/>
          <c:w val="0.16777788579046787"/>
          <c:h val="0.24417808533332011"/>
        </c:manualLayout>
      </c:layout>
      <c:txPr>
        <a:bodyPr/>
        <a:lstStyle/>
        <a:p>
          <a:pPr>
            <a:defRPr sz="1400" baseline="0"/>
          </a:pPr>
          <a:endParaRPr lang="ru-RU"/>
        </a:p>
      </c:txPr>
    </c:legend>
    <c:plotVisOnly val="1"/>
    <c:dispBlanksAs val="zero"/>
  </c:chart>
  <c:externalData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1156414854083916E-2"/>
          <c:y val="1.8834937299504233E-2"/>
          <c:w val="0.75678845239125814"/>
          <c:h val="0.86511139324687936"/>
        </c:manualLayout>
      </c:layout>
      <c:areaChart>
        <c:grouping val="stacked"/>
        <c:ser>
          <c:idx val="0"/>
          <c:order val="0"/>
          <c:tx>
            <c:v>добыча</c:v>
          </c:tx>
          <c:cat>
            <c:numRef>
              <c:f>Лист1!$B$4:$J$4</c:f>
              <c:numCache>
                <c:formatCode>0</c:formatCode>
                <c:ptCount val="9"/>
                <c:pt idx="0">
                  <c:v>1990</c:v>
                </c:pt>
                <c:pt idx="1">
                  <c:v>1995</c:v>
                </c:pt>
                <c:pt idx="2">
                  <c:v>2000</c:v>
                </c:pt>
                <c:pt idx="3">
                  <c:v>2005</c:v>
                </c:pt>
                <c:pt idx="4">
                  <c:v>2010</c:v>
                </c:pt>
                <c:pt idx="5">
                  <c:v>2015</c:v>
                </c:pt>
                <c:pt idx="6">
                  <c:v>2020</c:v>
                </c:pt>
                <c:pt idx="7">
                  <c:v>2025</c:v>
                </c:pt>
                <c:pt idx="8">
                  <c:v>2030</c:v>
                </c:pt>
              </c:numCache>
            </c:numRef>
          </c:cat>
          <c:val>
            <c:numRef>
              <c:f>Лист1!$B$8:$J$8</c:f>
              <c:numCache>
                <c:formatCode>0.0</c:formatCode>
                <c:ptCount val="9"/>
                <c:pt idx="0">
                  <c:v>324.93369999999936</c:v>
                </c:pt>
                <c:pt idx="1">
                  <c:v>353.55259999999993</c:v>
                </c:pt>
                <c:pt idx="2">
                  <c:v>379.22899999999925</c:v>
                </c:pt>
                <c:pt idx="3">
                  <c:v>380.12079999999969</c:v>
                </c:pt>
                <c:pt idx="4">
                  <c:v>395.20479999999969</c:v>
                </c:pt>
                <c:pt idx="5">
                  <c:v>388.38580000000002</c:v>
                </c:pt>
                <c:pt idx="6">
                  <c:v>361.38440000000008</c:v>
                </c:pt>
                <c:pt idx="7">
                  <c:v>330.73059999999919</c:v>
                </c:pt>
                <c:pt idx="8">
                  <c:v>304.77859999999924</c:v>
                </c:pt>
              </c:numCache>
            </c:numRef>
          </c:val>
        </c:ser>
        <c:ser>
          <c:idx val="1"/>
          <c:order val="1"/>
          <c:tx>
            <c:v>нетто-импорт</c:v>
          </c:tx>
          <c:cat>
            <c:numRef>
              <c:f>Лист1!$B$4:$J$4</c:f>
              <c:numCache>
                <c:formatCode>0</c:formatCode>
                <c:ptCount val="9"/>
                <c:pt idx="0">
                  <c:v>1990</c:v>
                </c:pt>
                <c:pt idx="1">
                  <c:v>1995</c:v>
                </c:pt>
                <c:pt idx="2">
                  <c:v>2000</c:v>
                </c:pt>
                <c:pt idx="3">
                  <c:v>2005</c:v>
                </c:pt>
                <c:pt idx="4">
                  <c:v>2010</c:v>
                </c:pt>
                <c:pt idx="5">
                  <c:v>2015</c:v>
                </c:pt>
                <c:pt idx="6">
                  <c:v>2020</c:v>
                </c:pt>
                <c:pt idx="7">
                  <c:v>2025</c:v>
                </c:pt>
                <c:pt idx="8">
                  <c:v>2030</c:v>
                </c:pt>
              </c:numCache>
            </c:numRef>
          </c:cat>
          <c:val>
            <c:numRef>
              <c:f>Лист1!$B$9:$J$9</c:f>
              <c:numCache>
                <c:formatCode>0.0</c:formatCode>
                <c:ptCount val="9"/>
                <c:pt idx="0">
                  <c:v>338.19020000000017</c:v>
                </c:pt>
                <c:pt idx="1">
                  <c:v>509.53729999999962</c:v>
                </c:pt>
                <c:pt idx="2">
                  <c:v>611.44580000000019</c:v>
                </c:pt>
                <c:pt idx="3">
                  <c:v>754.47250000000008</c:v>
                </c:pt>
                <c:pt idx="4">
                  <c:v>854.18420768939302</c:v>
                </c:pt>
                <c:pt idx="5">
                  <c:v>1001.184397417423</c:v>
                </c:pt>
                <c:pt idx="6">
                  <c:v>1164.1299315706092</c:v>
                </c:pt>
                <c:pt idx="7">
                  <c:v>1325.5890676388699</c:v>
                </c:pt>
                <c:pt idx="8">
                  <c:v>1475.3875869491935</c:v>
                </c:pt>
              </c:numCache>
            </c:numRef>
          </c:val>
        </c:ser>
        <c:dLbls/>
        <c:axId val="56062720"/>
        <c:axId val="56064256"/>
      </c:areaChart>
      <c:catAx>
        <c:axId val="56062720"/>
        <c:scaling>
          <c:orientation val="minMax"/>
        </c:scaling>
        <c:axPos val="b"/>
        <c:numFmt formatCode="0" sourceLinked="1"/>
        <c:majorTickMark val="none"/>
        <c:tickLblPos val="nextTo"/>
        <c:crossAx val="56064256"/>
        <c:crossesAt val="0"/>
        <c:auto val="1"/>
        <c:lblAlgn val="ctr"/>
        <c:lblOffset val="100"/>
      </c:catAx>
      <c:valAx>
        <c:axId val="56064256"/>
        <c:scaling>
          <c:orientation val="minMax"/>
          <c:max val="1800"/>
          <c:min val="0"/>
        </c:scaling>
        <c:axPos val="l"/>
        <c:majorGridlines/>
        <c:numFmt formatCode="#,##0" sourceLinked="0"/>
        <c:majorTickMark val="none"/>
        <c:tickLblPos val="nextTo"/>
        <c:crossAx val="56062720"/>
        <c:crosses val="autoZero"/>
        <c:crossBetween val="midCat"/>
        <c:majorUnit val="200"/>
      </c:valAx>
    </c:plotArea>
    <c:legend>
      <c:legendPos val="r"/>
      <c:layout>
        <c:manualLayout>
          <c:xMode val="edge"/>
          <c:yMode val="edge"/>
          <c:x val="0.83479714625085155"/>
          <c:y val="6.1021839168660552E-2"/>
          <c:w val="0.14536903836560441"/>
          <c:h val="0.22826895754709325"/>
        </c:manualLayout>
      </c:layout>
    </c:legend>
    <c:plotVisOnly val="1"/>
    <c:dispBlanksAs val="zero"/>
  </c:chart>
  <c:txPr>
    <a:bodyPr/>
    <a:lstStyle/>
    <a:p>
      <a:pPr>
        <a:defRPr sz="1400" baseline="0"/>
      </a:pPr>
      <a:endParaRPr lang="ru-RU"/>
    </a:p>
  </c:txPr>
  <c:externalData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>
        <c:manualLayout>
          <c:layoutTarget val="inner"/>
          <c:xMode val="edge"/>
          <c:yMode val="edge"/>
          <c:x val="5.5996621254943875E-2"/>
          <c:y val="3.9846099617196491E-2"/>
          <c:w val="0.96998826044376563"/>
          <c:h val="0.74966812227641189"/>
        </c:manualLayout>
      </c:layout>
      <c:barChart>
        <c:barDir val="col"/>
        <c:grouping val="stacked"/>
        <c:ser>
          <c:idx val="0"/>
          <c:order val="0"/>
          <c:tx>
            <c:strRef>
              <c:f>Лист1!$B$2</c:f>
              <c:strCache>
                <c:ptCount val="1"/>
                <c:pt idx="0">
                  <c:v>Восточная Сибирь</c:v>
                </c:pt>
              </c:strCache>
            </c:strRef>
          </c:tx>
          <c:spPr>
            <a:solidFill>
              <a:schemeClr val="bg2">
                <a:lumMod val="60000"/>
                <a:lumOff val="40000"/>
              </a:schemeClr>
            </a:solidFill>
            <a:ln w="38100"/>
          </c:spPr>
          <c:dLbls>
            <c:dLbl>
              <c:idx val="0"/>
              <c:delete val="1"/>
            </c:dLbl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numRef>
              <c:f>Лист1!$A$3:$A$7</c:f>
              <c:numCache>
                <c:formatCode>General</c:formatCode>
                <c:ptCount val="5"/>
                <c:pt idx="0">
                  <c:v>2010</c:v>
                </c:pt>
                <c:pt idx="1">
                  <c:v>2015</c:v>
                </c:pt>
                <c:pt idx="2">
                  <c:v>2020</c:v>
                </c:pt>
                <c:pt idx="3">
                  <c:v>2025</c:v>
                </c:pt>
                <c:pt idx="4">
                  <c:v>2030</c:v>
                </c:pt>
              </c:numCache>
            </c:numRef>
          </c:cat>
          <c:val>
            <c:numRef>
              <c:f>Лист1!$B$2:$B$7</c:f>
              <c:numCache>
                <c:formatCode>0.0</c:formatCode>
                <c:ptCount val="6"/>
                <c:pt idx="0" formatCode="General">
                  <c:v>0</c:v>
                </c:pt>
                <c:pt idx="1">
                  <c:v>5.9</c:v>
                </c:pt>
                <c:pt idx="2">
                  <c:v>14.616162691501749</c:v>
                </c:pt>
                <c:pt idx="3">
                  <c:v>18.918095459546496</c:v>
                </c:pt>
                <c:pt idx="4">
                  <c:v>17.245615674623799</c:v>
                </c:pt>
                <c:pt idx="5">
                  <c:v>16.359313777127589</c:v>
                </c:pt>
              </c:numCache>
            </c:numRef>
          </c:val>
        </c:ser>
        <c:ser>
          <c:idx val="1"/>
          <c:order val="1"/>
          <c:tx>
            <c:strRef>
              <c:f>Лист1!$C$2</c:f>
              <c:strCache>
                <c:ptCount val="1"/>
                <c:pt idx="0">
                  <c:v>Западная Сибирь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dLbls>
            <c:dLbl>
              <c:idx val="0"/>
              <c:delete val="1"/>
            </c:dLbl>
            <c:txPr>
              <a:bodyPr/>
              <a:lstStyle/>
              <a:p>
                <a:pPr>
                  <a:defRPr sz="140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numRef>
              <c:f>Лист1!$A$3:$A$7</c:f>
              <c:numCache>
                <c:formatCode>General</c:formatCode>
                <c:ptCount val="5"/>
                <c:pt idx="0">
                  <c:v>2010</c:v>
                </c:pt>
                <c:pt idx="1">
                  <c:v>2015</c:v>
                </c:pt>
                <c:pt idx="2">
                  <c:v>2020</c:v>
                </c:pt>
                <c:pt idx="3">
                  <c:v>2025</c:v>
                </c:pt>
                <c:pt idx="4">
                  <c:v>2030</c:v>
                </c:pt>
              </c:numCache>
            </c:numRef>
          </c:cat>
          <c:val>
            <c:numRef>
              <c:f>Лист1!$C$2:$C$7</c:f>
              <c:numCache>
                <c:formatCode>0.0</c:formatCode>
                <c:ptCount val="6"/>
                <c:pt idx="0" formatCode="General">
                  <c:v>0</c:v>
                </c:pt>
                <c:pt idx="1">
                  <c:v>12.76</c:v>
                </c:pt>
                <c:pt idx="2">
                  <c:v>25.464999999999996</c:v>
                </c:pt>
                <c:pt idx="3">
                  <c:v>20.562999999999995</c:v>
                </c:pt>
                <c:pt idx="4">
                  <c:v>10.88</c:v>
                </c:pt>
                <c:pt idx="5">
                  <c:v>7.6169999999999991</c:v>
                </c:pt>
              </c:numCache>
            </c:numRef>
          </c:val>
        </c:ser>
        <c:ser>
          <c:idx val="2"/>
          <c:order val="2"/>
          <c:tx>
            <c:strRef>
              <c:f>Лист1!$D$2</c:f>
              <c:strCache>
                <c:ptCount val="1"/>
                <c:pt idx="0">
                  <c:v>Дальний Восток</c:v>
                </c:pt>
              </c:strCache>
            </c:strRef>
          </c:tx>
          <c:dLbls>
            <c:dLbl>
              <c:idx val="0"/>
              <c:delete val="1"/>
            </c:dLbl>
            <c:txPr>
              <a:bodyPr/>
              <a:lstStyle/>
              <a:p>
                <a:pPr>
                  <a:defRPr sz="140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numRef>
              <c:f>Лист1!$A$3:$A$7</c:f>
              <c:numCache>
                <c:formatCode>General</c:formatCode>
                <c:ptCount val="5"/>
                <c:pt idx="0">
                  <c:v>2010</c:v>
                </c:pt>
                <c:pt idx="1">
                  <c:v>2015</c:v>
                </c:pt>
                <c:pt idx="2">
                  <c:v>2020</c:v>
                </c:pt>
                <c:pt idx="3">
                  <c:v>2025</c:v>
                </c:pt>
                <c:pt idx="4">
                  <c:v>2030</c:v>
                </c:pt>
              </c:numCache>
            </c:numRef>
          </c:cat>
          <c:val>
            <c:numRef>
              <c:f>Лист1!$D$2:$D$7</c:f>
              <c:numCache>
                <c:formatCode>0.0</c:formatCode>
                <c:ptCount val="6"/>
                <c:pt idx="0" formatCode="General">
                  <c:v>0</c:v>
                </c:pt>
                <c:pt idx="1">
                  <c:v>11.599</c:v>
                </c:pt>
                <c:pt idx="2">
                  <c:v>12.736998139829478</c:v>
                </c:pt>
                <c:pt idx="3">
                  <c:v>12.562460075851764</c:v>
                </c:pt>
                <c:pt idx="4">
                  <c:v>8.4243939583139209</c:v>
                </c:pt>
                <c:pt idx="5">
                  <c:v>5.7567859188040913</c:v>
                </c:pt>
              </c:numCache>
            </c:numRef>
          </c:val>
        </c:ser>
        <c:dLbls/>
        <c:gapWidth val="90"/>
        <c:overlap val="100"/>
        <c:axId val="69940736"/>
        <c:axId val="69942272"/>
      </c:barChart>
      <c:lineChart>
        <c:grouping val="standard"/>
        <c:ser>
          <c:idx val="3"/>
          <c:order val="3"/>
          <c:tx>
            <c:strRef>
              <c:f>Лист1!$E$2</c:f>
              <c:strCache>
                <c:ptCount val="1"/>
                <c:pt idx="0">
                  <c:v>Всего</c:v>
                </c:pt>
              </c:strCache>
            </c:strRef>
          </c:tx>
          <c:spPr>
            <a:ln>
              <a:noFill/>
            </a:ln>
          </c:spPr>
          <c:marker>
            <c:symbol val="none"/>
          </c:marker>
          <c:dLbls>
            <c:dLbl>
              <c:idx val="0"/>
              <c:delete val="1"/>
            </c:dLbl>
            <c:dLbl>
              <c:idx val="1"/>
              <c:layout>
                <c:manualLayout>
                  <c:x val="-4.3476650516417283E-2"/>
                  <c:y val="-6.2464413676258192E-2"/>
                </c:manualLayout>
              </c:layout>
              <c:spPr/>
              <c:txPr>
                <a:bodyPr/>
                <a:lstStyle/>
                <a:p>
                  <a:pPr>
                    <a:defRPr sz="1600" b="1"/>
                  </a:pPr>
                  <a:endParaRPr lang="ru-RU"/>
                </a:p>
              </c:txPr>
              <c:showVal val="1"/>
            </c:dLbl>
            <c:dLbl>
              <c:idx val="2"/>
              <c:layout>
                <c:manualLayout>
                  <c:x val="-5.1125773428285004E-2"/>
                  <c:y val="-4.4092323075213921E-2"/>
                </c:manualLayout>
              </c:layout>
              <c:spPr/>
              <c:txPr>
                <a:bodyPr/>
                <a:lstStyle/>
                <a:p>
                  <a:pPr>
                    <a:defRPr sz="1600" b="1"/>
                  </a:pPr>
                  <a:endParaRPr lang="ru-RU"/>
                </a:p>
              </c:txPr>
              <c:showVal val="1"/>
            </c:dLbl>
            <c:dLbl>
              <c:idx val="3"/>
              <c:layout>
                <c:manualLayout>
                  <c:x val="-4.671375528030669E-2"/>
                  <c:y val="-6.9812844869088633E-2"/>
                </c:manualLayout>
              </c:layout>
              <c:tx>
                <c:rich>
                  <a:bodyPr/>
                  <a:lstStyle/>
                  <a:p>
                    <a:pPr>
                      <a:defRPr sz="1600" b="1"/>
                    </a:pPr>
                    <a:r>
                      <a:rPr lang="ru-RU" dirty="0" smtClean="0"/>
                      <a:t>52.0</a:t>
                    </a:r>
                    <a:endParaRPr lang="en-US" dirty="0"/>
                  </a:p>
                </c:rich>
              </c:tx>
              <c:spPr/>
              <c:showVal val="1"/>
            </c:dLbl>
            <c:dLbl>
              <c:idx val="4"/>
              <c:layout>
                <c:manualLayout>
                  <c:x val="-5.5136604192986813E-2"/>
                  <c:y val="-7.348720512535642E-2"/>
                </c:manualLayout>
              </c:layout>
              <c:spPr/>
              <c:txPr>
                <a:bodyPr/>
                <a:lstStyle/>
                <a:p>
                  <a:pPr algn="ctr" rtl="0">
                    <a:defRPr lang="en-US" sz="1600" b="1" i="0" u="none" strike="noStrike" kern="1200" baseline="0">
                      <a:solidFill>
                        <a:prstClr val="black"/>
                      </a:solidFill>
                      <a:latin typeface="Verdana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showVal val="1"/>
            </c:dLbl>
            <c:dLbl>
              <c:idx val="5"/>
              <c:layout>
                <c:manualLayout>
                  <c:x val="-3.4460377620616628E-2"/>
                  <c:y val="-7.3487205125356461E-2"/>
                </c:manualLayout>
              </c:layout>
              <c:spPr/>
              <c:txPr>
                <a:bodyPr/>
                <a:lstStyle/>
                <a:p>
                  <a:pPr algn="ctr" rtl="0">
                    <a:defRPr lang="en-US" sz="1600" b="1" i="0" u="none" strike="noStrike" kern="1200" baseline="0">
                      <a:solidFill>
                        <a:prstClr val="black"/>
                      </a:solidFill>
                      <a:latin typeface="Verdana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showVal val="1"/>
            </c:dLbl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Val val="1"/>
          </c:dLbls>
          <c:cat>
            <c:numRef>
              <c:f>Лист1!$A$3:$A$7</c:f>
              <c:numCache>
                <c:formatCode>General</c:formatCode>
                <c:ptCount val="5"/>
                <c:pt idx="0">
                  <c:v>2010</c:v>
                </c:pt>
                <c:pt idx="1">
                  <c:v>2015</c:v>
                </c:pt>
                <c:pt idx="2">
                  <c:v>2020</c:v>
                </c:pt>
                <c:pt idx="3">
                  <c:v>2025</c:v>
                </c:pt>
                <c:pt idx="4">
                  <c:v>2030</c:v>
                </c:pt>
              </c:numCache>
            </c:numRef>
          </c:cat>
          <c:val>
            <c:numRef>
              <c:f>Лист1!$E$2:$E$7</c:f>
              <c:numCache>
                <c:formatCode>0.0</c:formatCode>
                <c:ptCount val="6"/>
                <c:pt idx="0" formatCode="General">
                  <c:v>0</c:v>
                </c:pt>
                <c:pt idx="1">
                  <c:v>30.259</c:v>
                </c:pt>
                <c:pt idx="2">
                  <c:v>52.818160831331227</c:v>
                </c:pt>
                <c:pt idx="3">
                  <c:v>52.043555535398255</c:v>
                </c:pt>
                <c:pt idx="4">
                  <c:v>36.55000963293773</c:v>
                </c:pt>
                <c:pt idx="5">
                  <c:v>29.733099695931681</c:v>
                </c:pt>
              </c:numCache>
            </c:numRef>
          </c:val>
        </c:ser>
        <c:dLbls/>
        <c:marker val="1"/>
        <c:axId val="69940736"/>
        <c:axId val="69942272"/>
      </c:lineChart>
      <c:catAx>
        <c:axId val="69940736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lang="en-US" sz="1400" b="0"/>
            </a:pPr>
            <a:endParaRPr lang="ru-RU"/>
          </a:p>
        </c:txPr>
        <c:crossAx val="69942272"/>
        <c:crosses val="autoZero"/>
        <c:auto val="1"/>
        <c:lblAlgn val="ctr"/>
        <c:lblOffset val="100"/>
      </c:catAx>
      <c:valAx>
        <c:axId val="69942272"/>
        <c:scaling>
          <c:orientation val="minMax"/>
          <c:max val="60"/>
        </c:scaling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#,##0" sourceLinked="0"/>
        <c:tickLblPos val="nextTo"/>
        <c:txPr>
          <a:bodyPr/>
          <a:lstStyle/>
          <a:p>
            <a:pPr>
              <a:defRPr lang="en-US" sz="1400"/>
            </a:pPr>
            <a:endParaRPr lang="ru-RU"/>
          </a:p>
        </c:txPr>
        <c:crossAx val="69940736"/>
        <c:crosses val="autoZero"/>
        <c:crossBetween val="between"/>
        <c:majorUnit val="10"/>
      </c:valAx>
    </c:plotArea>
    <c:legend>
      <c:legendPos val="b"/>
      <c:legendEntry>
        <c:idx val="3"/>
        <c:delete val="1"/>
      </c:legendEntry>
      <c:layout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</c:chart>
  <c:txPr>
    <a:bodyPr/>
    <a:lstStyle/>
    <a:p>
      <a:pPr>
        <a:defRPr sz="1797">
          <a:latin typeface="Verdana" pitchFamily="34" charset="0"/>
        </a:defRPr>
      </a:pPr>
      <a:endParaRPr lang="ru-RU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EAD098D-3083-406C-9855-051285E0ECC8}" type="datetimeFigureOut">
              <a:rPr lang="en-US"/>
              <a:pPr>
                <a:defRPr/>
              </a:pPr>
              <a:t>1/24/2012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E3EC98E-85F2-4B43-B7DC-5885472586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480247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fontAlgn="auto">
              <a:spcBef>
                <a:spcPts val="0"/>
              </a:spcBef>
              <a:spcAft>
                <a:spcPts val="1200"/>
              </a:spcAft>
              <a:buClr>
                <a:schemeClr val="accent5"/>
              </a:buClr>
              <a:buFont typeface="Wingdings" pitchFamily="2" charset="2"/>
              <a:buChar char="q"/>
              <a:defRPr/>
            </a:pPr>
            <a:r>
              <a:rPr lang="ru-RU" dirty="0" smtClean="0">
                <a:latin typeface="Georgia" pitchFamily="18" charset="0"/>
              </a:rPr>
              <a:t> Спрос на нефть в США будет </a:t>
            </a:r>
            <a:r>
              <a:rPr lang="ru-RU" dirty="0" err="1" smtClean="0">
                <a:latin typeface="Georgia" pitchFamily="18" charset="0"/>
              </a:rPr>
              <a:t>стагнировать</a:t>
            </a:r>
            <a:r>
              <a:rPr lang="ru-RU" dirty="0" smtClean="0">
                <a:latin typeface="Georgia" pitchFamily="18" charset="0"/>
              </a:rPr>
              <a:t> в результате внедрения технологий, снижающих потребление жидких топлив (использование электромобилей, гибридных двигателей, </a:t>
            </a:r>
            <a:r>
              <a:rPr lang="ru-RU" dirty="0" err="1" smtClean="0">
                <a:latin typeface="Georgia" pitchFamily="18" charset="0"/>
              </a:rPr>
              <a:t>биотоплива</a:t>
            </a:r>
            <a:r>
              <a:rPr lang="ru-RU" dirty="0" smtClean="0">
                <a:latin typeface="Georgia" pitchFamily="18" charset="0"/>
              </a:rPr>
              <a:t>, сжатого газа).</a:t>
            </a:r>
          </a:p>
          <a:p>
            <a:pPr fontAlgn="auto">
              <a:spcBef>
                <a:spcPts val="0"/>
              </a:spcBef>
              <a:spcAft>
                <a:spcPts val="1200"/>
              </a:spcAft>
              <a:buClr>
                <a:schemeClr val="accent5"/>
              </a:buClr>
              <a:buFont typeface="Wingdings" pitchFamily="2" charset="2"/>
              <a:buChar char="q"/>
              <a:defRPr/>
            </a:pPr>
            <a:r>
              <a:rPr lang="ru-RU" dirty="0" smtClean="0">
                <a:latin typeface="Georgia" pitchFamily="18" charset="0"/>
              </a:rPr>
              <a:t> к 2030 г. доля чистого импорта в структуре внутреннего потребления нефти снизится с 59% до 52% благодаря расширению  производства жидкого топлива из биомассы и внедрению более экономичных автомобилей и наращиванию собственной добычи нетрадиционной нефти. В абсолютных показателях импорт нефти снизится с 9,2 млн. </a:t>
            </a:r>
            <a:r>
              <a:rPr lang="ru-RU" dirty="0" err="1" smtClean="0">
                <a:latin typeface="Georgia" pitchFamily="18" charset="0"/>
              </a:rPr>
              <a:t>барр</a:t>
            </a:r>
            <a:r>
              <a:rPr lang="ru-RU" dirty="0" smtClean="0">
                <a:latin typeface="Georgia" pitchFamily="18" charset="0"/>
              </a:rPr>
              <a:t>./</a:t>
            </a:r>
            <a:r>
              <a:rPr lang="ru-RU" dirty="0" err="1" smtClean="0">
                <a:latin typeface="Georgia" pitchFamily="18" charset="0"/>
              </a:rPr>
              <a:t>сутк</a:t>
            </a:r>
            <a:r>
              <a:rPr lang="ru-RU" dirty="0" smtClean="0">
                <a:latin typeface="Georgia" pitchFamily="18" charset="0"/>
              </a:rPr>
              <a:t>. в 2010 г. до 8,2 млн. </a:t>
            </a:r>
            <a:r>
              <a:rPr lang="ru-RU" dirty="0" err="1" smtClean="0">
                <a:latin typeface="Georgia" pitchFamily="18" charset="0"/>
              </a:rPr>
              <a:t>барр</a:t>
            </a:r>
            <a:r>
              <a:rPr lang="ru-RU" dirty="0" smtClean="0">
                <a:latin typeface="Georgia" pitchFamily="18" charset="0"/>
              </a:rPr>
              <a:t>./</a:t>
            </a:r>
            <a:r>
              <a:rPr lang="ru-RU" dirty="0" err="1" smtClean="0">
                <a:latin typeface="Georgia" pitchFamily="18" charset="0"/>
              </a:rPr>
              <a:t>сутк</a:t>
            </a:r>
            <a:r>
              <a:rPr lang="ru-RU" dirty="0" smtClean="0">
                <a:latin typeface="Georgia" pitchFamily="18" charset="0"/>
              </a:rPr>
              <a:t>. к 2030 г. (базовый сценарий</a:t>
            </a:r>
            <a:r>
              <a:rPr lang="en-US" dirty="0" smtClean="0">
                <a:latin typeface="Georgia" pitchFamily="18" charset="0"/>
              </a:rPr>
              <a:t>)</a:t>
            </a:r>
            <a:endParaRPr lang="ru-RU" dirty="0" smtClean="0">
              <a:latin typeface="Georgia" pitchFamily="18" charset="0"/>
            </a:endParaRPr>
          </a:p>
          <a:p>
            <a:pPr fontAlgn="auto">
              <a:spcBef>
                <a:spcPts val="0"/>
              </a:spcBef>
              <a:spcAft>
                <a:spcPts val="1200"/>
              </a:spcAft>
              <a:buClr>
                <a:schemeClr val="accent5"/>
              </a:buClr>
              <a:buFont typeface="Wingdings" pitchFamily="2" charset="2"/>
              <a:buChar char="q"/>
              <a:defRPr/>
            </a:pPr>
            <a:r>
              <a:rPr lang="ru-RU" dirty="0" smtClean="0"/>
              <a:t> Сейчас объем поставок российской нефти на западное побережье США составляет менее 20% (2,3 или 13, 5 млн.т.), с вводом ВСТО и развитием центров нефтедобычи в Восточной Сибири и на Дальнем Востоке существует потенциал наращивания поставок именно в том направлении. Плечо транспортировки российской нефти из портов Дальнего Востока до Западного побережья США в 2 раза короче, чем из Персидского залива и в 1,5 по сравнению с Западной Африкой (правда издержки добычи…) </a:t>
            </a:r>
            <a:endParaRPr lang="ru-RU" dirty="0" smtClean="0">
              <a:latin typeface="Georgia" pitchFamily="18" charset="0"/>
            </a:endParaRPr>
          </a:p>
          <a:p>
            <a:pPr fontAlgn="auto">
              <a:spcBef>
                <a:spcPts val="0"/>
              </a:spcBef>
              <a:spcAft>
                <a:spcPts val="1200"/>
              </a:spcAft>
              <a:buClr>
                <a:schemeClr val="accent5"/>
              </a:buClr>
              <a:buFont typeface="Wingdings" pitchFamily="2" charset="2"/>
              <a:buChar char="q"/>
              <a:defRPr/>
            </a:pPr>
            <a:r>
              <a:rPr lang="ru-RU" dirty="0" smtClean="0">
                <a:latin typeface="Georgia" pitchFamily="18" charset="0"/>
              </a:rPr>
              <a:t> из новых проектов на этот рынок могут быть направлены нефть Восточной Сибири, Сахалина и </a:t>
            </a:r>
            <a:r>
              <a:rPr lang="ru-RU" dirty="0" err="1" smtClean="0">
                <a:latin typeface="Georgia" pitchFamily="18" charset="0"/>
              </a:rPr>
              <a:t>Приразломного</a:t>
            </a:r>
            <a:endParaRPr lang="ru-RU" dirty="0" smtClean="0">
              <a:latin typeface="Georgia" pitchFamily="18" charset="0"/>
            </a:endParaRPr>
          </a:p>
          <a:p>
            <a:pPr>
              <a:defRPr/>
            </a:pP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68E1441-BB21-4812-B094-F56C29510EEB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fontAlgn="auto">
              <a:spcBef>
                <a:spcPts val="0"/>
              </a:spcBef>
              <a:spcAft>
                <a:spcPts val="1200"/>
              </a:spcAft>
              <a:buClr>
                <a:schemeClr val="accent5"/>
              </a:buClr>
              <a:buFont typeface="Wingdings" pitchFamily="2" charset="2"/>
              <a:buChar char="q"/>
              <a:defRPr/>
            </a:pPr>
            <a:r>
              <a:rPr lang="ru-RU" dirty="0" smtClean="0">
                <a:latin typeface="Georgia" pitchFamily="18" charset="0"/>
              </a:rPr>
              <a:t> Европа  – основное направление экспорта нефти и нефтепродуктов из России, поставки на котором достигли уровня технологического насыщения и в последние годы не увеличиваются</a:t>
            </a:r>
          </a:p>
          <a:p>
            <a:pPr fontAlgn="auto">
              <a:spcBef>
                <a:spcPts val="0"/>
              </a:spcBef>
              <a:spcAft>
                <a:spcPts val="1200"/>
              </a:spcAft>
              <a:buClr>
                <a:schemeClr val="accent5"/>
              </a:buClr>
              <a:buFont typeface="Wingdings" pitchFamily="2" charset="2"/>
              <a:buChar char="q"/>
              <a:defRPr/>
            </a:pPr>
            <a:r>
              <a:rPr lang="ru-RU" dirty="0" smtClean="0">
                <a:latin typeface="Georgia" pitchFamily="18" charset="0"/>
              </a:rPr>
              <a:t>  Конкурентные преимущества России -  близость расположения и значительные запасы нефти</a:t>
            </a:r>
          </a:p>
          <a:p>
            <a:pPr fontAlgn="auto">
              <a:spcBef>
                <a:spcPts val="0"/>
              </a:spcBef>
              <a:spcAft>
                <a:spcPts val="1200"/>
              </a:spcAft>
              <a:buClr>
                <a:schemeClr val="accent5"/>
              </a:buClr>
              <a:buFont typeface="Wingdings" pitchFamily="2" charset="2"/>
              <a:buChar char="q"/>
              <a:defRPr/>
            </a:pPr>
            <a:r>
              <a:rPr lang="ru-RU" dirty="0" smtClean="0">
                <a:latin typeface="Georgia" pitchFamily="18" charset="0"/>
              </a:rPr>
              <a:t> Меняется структура европейского рынка нефтепродуктов, идет  активная </a:t>
            </a:r>
            <a:r>
              <a:rPr lang="ru-RU" dirty="0" err="1" smtClean="0">
                <a:latin typeface="Georgia" pitchFamily="18" charset="0"/>
              </a:rPr>
              <a:t>дизелизация</a:t>
            </a:r>
            <a:endParaRPr lang="ru-RU" dirty="0" smtClean="0">
              <a:latin typeface="Georgia" pitchFamily="18" charset="0"/>
            </a:endParaRPr>
          </a:p>
          <a:p>
            <a:pPr fontAlgn="auto">
              <a:spcBef>
                <a:spcPts val="0"/>
              </a:spcBef>
              <a:spcAft>
                <a:spcPts val="1200"/>
              </a:spcAft>
              <a:buClr>
                <a:schemeClr val="accent5"/>
              </a:buClr>
              <a:buFont typeface="Wingdings" pitchFamily="2" charset="2"/>
              <a:buChar char="q"/>
              <a:defRPr/>
            </a:pPr>
            <a:r>
              <a:rPr lang="ru-RU" dirty="0" smtClean="0">
                <a:latin typeface="Georgia" pitchFamily="18" charset="0"/>
              </a:rPr>
              <a:t>  Масштабное закрытие НПЗ</a:t>
            </a:r>
          </a:p>
          <a:p>
            <a:pPr fontAlgn="auto">
              <a:spcBef>
                <a:spcPts val="0"/>
              </a:spcBef>
              <a:spcAft>
                <a:spcPts val="1200"/>
              </a:spcAft>
              <a:buClr>
                <a:schemeClr val="accent5"/>
              </a:buClr>
              <a:buFont typeface="Wingdings" pitchFamily="2" charset="2"/>
              <a:buChar char="q"/>
              <a:defRPr/>
            </a:pPr>
            <a:r>
              <a:rPr lang="ru-RU" dirty="0" smtClean="0">
                <a:latin typeface="Georgia" pitchFamily="18" charset="0"/>
              </a:rPr>
              <a:t> Российские нефтепродукты не проходят по качественным показателям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512F8C1-294B-4E1E-BF58-E05878EFB76B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fontAlgn="auto">
              <a:spcBef>
                <a:spcPts val="0"/>
              </a:spcBef>
              <a:spcAft>
                <a:spcPts val="1200"/>
              </a:spcAft>
              <a:buClr>
                <a:schemeClr val="accent5"/>
              </a:buClr>
              <a:buFont typeface="Wingdings" pitchFamily="2" charset="2"/>
              <a:buChar char="q"/>
              <a:defRPr/>
            </a:pPr>
            <a:r>
              <a:rPr lang="ru-RU" dirty="0" smtClean="0">
                <a:latin typeface="Georgia" pitchFamily="18" charset="0"/>
              </a:rPr>
              <a:t> Вследствие повышения эффективности на транспорте и переключения на альтернативные виды топлива в других секторах потребления, прогнозируется стагнация либо снижение спроса</a:t>
            </a:r>
          </a:p>
          <a:p>
            <a:pPr fontAlgn="auto">
              <a:spcBef>
                <a:spcPts val="0"/>
              </a:spcBef>
              <a:spcAft>
                <a:spcPts val="1200"/>
              </a:spcAft>
              <a:buClr>
                <a:schemeClr val="accent5"/>
              </a:buClr>
              <a:buFont typeface="Wingdings" pitchFamily="2" charset="2"/>
              <a:buChar char="q"/>
              <a:defRPr/>
            </a:pPr>
            <a:r>
              <a:rPr lang="ru-RU" dirty="0" smtClean="0">
                <a:latin typeface="Georgia" pitchFamily="18" charset="0"/>
              </a:rPr>
              <a:t> С учетом темпов снижения собственной добычи в регионе, нетто-импорт нефти в страны Европы может возрасти с текущих 470 млн. т до 550 млн. т. в 2030 г.</a:t>
            </a:r>
          </a:p>
          <a:p>
            <a:pPr fontAlgn="auto">
              <a:spcBef>
                <a:spcPts val="0"/>
              </a:spcBef>
              <a:spcAft>
                <a:spcPts val="1200"/>
              </a:spcAft>
              <a:buClr>
                <a:schemeClr val="accent5"/>
              </a:buClr>
              <a:buFont typeface="Wingdings" pitchFamily="2" charset="2"/>
              <a:buChar char="q"/>
              <a:defRPr/>
            </a:pPr>
            <a:r>
              <a:rPr lang="ru-RU" dirty="0" smtClean="0">
                <a:latin typeface="Georgia" pitchFamily="18" charset="0"/>
              </a:rPr>
              <a:t> снижение добычи в Северном море и необходимость поддержания прямых поставок на НПЗ Центральной Европы позволят России увеличивать экспорт, однако объемы поставок российской нефти в регион к 2030 г.  не превысят 200 млн. т. в год. </a:t>
            </a:r>
          </a:p>
          <a:p>
            <a:pPr fontAlgn="auto">
              <a:spcBef>
                <a:spcPts val="0"/>
              </a:spcBef>
              <a:spcAft>
                <a:spcPts val="1200"/>
              </a:spcAft>
              <a:buClr>
                <a:schemeClr val="accent5"/>
              </a:buClr>
              <a:buFont typeface="Wingdings" pitchFamily="2" charset="2"/>
              <a:buChar char="q"/>
              <a:defRPr/>
            </a:pPr>
            <a:r>
              <a:rPr lang="ru-RU" dirty="0" smtClean="0">
                <a:latin typeface="Georgia" pitchFamily="18" charset="0"/>
              </a:rPr>
              <a:t> на европейский рынок будет идти нефть из традиционных месторождений с падающей добычей и с </a:t>
            </a:r>
            <a:r>
              <a:rPr lang="ru-RU" dirty="0" err="1" smtClean="0">
                <a:latin typeface="Georgia" pitchFamily="18" charset="0"/>
              </a:rPr>
              <a:t>Приразломного</a:t>
            </a:r>
            <a:endParaRPr lang="ru-RU" dirty="0" smtClean="0">
              <a:latin typeface="Georgia" pitchFamily="18" charset="0"/>
            </a:endParaRPr>
          </a:p>
          <a:p>
            <a:pPr>
              <a:defRPr/>
            </a:pP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C2B917B-C493-4945-BEF7-9A16218067E6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 fontAlgn="auto">
              <a:spcBef>
                <a:spcPts val="0"/>
              </a:spcBef>
              <a:spcAft>
                <a:spcPts val="1200"/>
              </a:spcAft>
              <a:buClr>
                <a:schemeClr val="accent5"/>
              </a:buClr>
              <a:buFont typeface="Wingdings" pitchFamily="2" charset="2"/>
              <a:buChar char="q"/>
              <a:defRPr/>
            </a:pPr>
            <a:r>
              <a:rPr lang="ru-RU" dirty="0" smtClean="0">
                <a:latin typeface="Georgia" pitchFamily="18" charset="0"/>
              </a:rPr>
              <a:t> Российские поставки в АТР быстро растут, хотя пока составляют всего 3% рынка.</a:t>
            </a:r>
          </a:p>
          <a:p>
            <a:pPr fontAlgn="auto">
              <a:spcBef>
                <a:spcPts val="0"/>
              </a:spcBef>
              <a:spcAft>
                <a:spcPts val="1200"/>
              </a:spcAft>
              <a:buClr>
                <a:schemeClr val="accent5"/>
              </a:buClr>
              <a:buFont typeface="Wingdings" pitchFamily="2" charset="2"/>
              <a:buChar char="q"/>
              <a:defRPr/>
            </a:pPr>
            <a:r>
              <a:rPr lang="ru-RU" dirty="0" smtClean="0">
                <a:latin typeface="Georgia" pitchFamily="18" charset="0"/>
              </a:rPr>
              <a:t> Основные конкуренты России на рынке АТР – страны Ближнего Востока, расстояния поставок из которых в среднем в 2 – 5 раз превышают протяженность маршрутов из Сибири и связаны с дополнительными транспортными рисками (включая прохождение через </a:t>
            </a:r>
            <a:r>
              <a:rPr lang="ru-RU" dirty="0" err="1" smtClean="0">
                <a:latin typeface="Georgia" pitchFamily="18" charset="0"/>
              </a:rPr>
              <a:t>Аденский</a:t>
            </a:r>
            <a:r>
              <a:rPr lang="ru-RU" dirty="0" smtClean="0">
                <a:latin typeface="Georgia" pitchFamily="18" charset="0"/>
              </a:rPr>
              <a:t> и Оманский заливы, Баб-эль-Мандебский, Ормузский и Малаккский проливы)</a:t>
            </a:r>
          </a:p>
          <a:p>
            <a:pPr fontAlgn="auto">
              <a:spcBef>
                <a:spcPts val="0"/>
              </a:spcBef>
              <a:spcAft>
                <a:spcPts val="1200"/>
              </a:spcAft>
              <a:buClr>
                <a:schemeClr val="accent5"/>
              </a:buClr>
              <a:buFont typeface="Wingdings" pitchFamily="2" charset="2"/>
              <a:buChar char="q"/>
              <a:defRPr/>
            </a:pPr>
            <a:r>
              <a:rPr lang="ru-RU" dirty="0" smtClean="0"/>
              <a:t>Крупнейшие импортеры нефти из России здесь – это Китай (12,8 </a:t>
            </a:r>
            <a:r>
              <a:rPr lang="ru-RU" dirty="0" err="1" smtClean="0"/>
              <a:t>млн</a:t>
            </a:r>
            <a:r>
              <a:rPr lang="ru-RU" dirty="0" smtClean="0"/>
              <a:t> тонн), Южная Корея и Япония (по 9,8 </a:t>
            </a:r>
            <a:r>
              <a:rPr lang="ru-RU" dirty="0" err="1" smtClean="0"/>
              <a:t>млн</a:t>
            </a:r>
            <a:r>
              <a:rPr lang="ru-RU" dirty="0" smtClean="0"/>
              <a:t> тонн) и Таиланд (2,1 </a:t>
            </a:r>
            <a:r>
              <a:rPr lang="ru-RU" dirty="0" err="1" smtClean="0"/>
              <a:t>млн</a:t>
            </a:r>
            <a:r>
              <a:rPr lang="ru-RU" dirty="0" smtClean="0"/>
              <a:t> тонн). Кроме того, относительно небольшие объемы нефти (до 500 тыс. тонн) экспортируются на Филиппины, в Сингапур, Индию, Тайвань (кит.), Гонконг (кит.), Новую Зеландию. В настоящее время основные маршруты поставок нефти в АТР предполагают комбинированные способы с поставкой по нефтепроводам, железной дороге, перевалкой в морских портах Дальнего Востока: </a:t>
            </a:r>
          </a:p>
          <a:p>
            <a:pPr>
              <a:defRPr/>
            </a:pPr>
            <a:r>
              <a:rPr lang="ru-RU" dirty="0" smtClean="0"/>
              <a:t>транспортировка комбинированным способом по нефтепроводу ВСТО до Сковородино и далее по железной дороге до терминала Козьмино – 15,3 </a:t>
            </a:r>
            <a:r>
              <a:rPr lang="ru-RU" dirty="0" err="1" smtClean="0"/>
              <a:t>млн</a:t>
            </a:r>
            <a:r>
              <a:rPr lang="ru-RU" dirty="0" smtClean="0"/>
              <a:t> тонн; </a:t>
            </a:r>
          </a:p>
          <a:p>
            <a:pPr>
              <a:defRPr/>
            </a:pPr>
            <a:r>
              <a:rPr lang="ru-RU" dirty="0" smtClean="0"/>
              <a:t>поставки по нефтепроводам до портов </a:t>
            </a:r>
            <a:r>
              <a:rPr lang="ru-RU" dirty="0" err="1" smtClean="0"/>
              <a:t>Де-Кастри</a:t>
            </a:r>
            <a:r>
              <a:rPr lang="ru-RU" dirty="0" smtClean="0"/>
              <a:t> (проект «Сахалин-1») и Корсаков (проект «Сахалин-2») – 13,1 </a:t>
            </a:r>
            <a:r>
              <a:rPr lang="ru-RU" dirty="0" err="1" smtClean="0"/>
              <a:t>млн</a:t>
            </a:r>
            <a:r>
              <a:rPr lang="ru-RU" dirty="0" smtClean="0"/>
              <a:t> тонн;</a:t>
            </a:r>
          </a:p>
          <a:p>
            <a:pPr>
              <a:defRPr/>
            </a:pPr>
            <a:r>
              <a:rPr lang="ru-RU" dirty="0" smtClean="0"/>
              <a:t>поставки по железнодорожной дороге в Китай – 9,5 </a:t>
            </a:r>
            <a:r>
              <a:rPr lang="ru-RU" dirty="0" err="1" smtClean="0"/>
              <a:t>млн</a:t>
            </a:r>
            <a:r>
              <a:rPr lang="ru-RU" dirty="0" smtClean="0"/>
              <a:t> тонн. </a:t>
            </a:r>
          </a:p>
          <a:p>
            <a:pPr>
              <a:defRPr/>
            </a:pPr>
            <a:r>
              <a:rPr lang="ru-RU" dirty="0" smtClean="0"/>
              <a:t>прокачка нефти по нефтепроводам ВСТО (до Сковородино) и «Россия – Китай» (Сковородино – Дацин) – 0,5 </a:t>
            </a:r>
            <a:r>
              <a:rPr lang="ru-RU" dirty="0" err="1" smtClean="0"/>
              <a:t>млн</a:t>
            </a:r>
            <a:r>
              <a:rPr lang="ru-RU" dirty="0" smtClean="0"/>
              <a:t> тонн (в 2010 г. – технологическая нефть), 15 </a:t>
            </a:r>
            <a:r>
              <a:rPr lang="ru-RU" dirty="0" err="1" smtClean="0"/>
              <a:t>млн</a:t>
            </a:r>
            <a:r>
              <a:rPr lang="ru-RU" dirty="0" smtClean="0"/>
              <a:t> тонн в год, начиная с 2011 г.</a:t>
            </a:r>
          </a:p>
          <a:p>
            <a:pPr>
              <a:defRPr/>
            </a:pP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8A4329B-1329-4F13-9BCC-0AB8721F9CEF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 fontAlgn="auto">
              <a:spcBef>
                <a:spcPts val="0"/>
              </a:spcBef>
              <a:spcAft>
                <a:spcPts val="1200"/>
              </a:spcAft>
              <a:buClr>
                <a:schemeClr val="accent5"/>
              </a:buClr>
              <a:buFont typeface="Wingdings" pitchFamily="2" charset="2"/>
              <a:buChar char="q"/>
              <a:defRPr/>
            </a:pPr>
            <a:r>
              <a:rPr lang="ru-RU" dirty="0" smtClean="0">
                <a:latin typeface="Georgia" pitchFamily="18" charset="0"/>
              </a:rPr>
              <a:t> Российские поставки в АТР быстро растут, хотя пока составляют всего 3% рынка.</a:t>
            </a:r>
          </a:p>
          <a:p>
            <a:pPr fontAlgn="auto">
              <a:spcBef>
                <a:spcPts val="0"/>
              </a:spcBef>
              <a:spcAft>
                <a:spcPts val="1200"/>
              </a:spcAft>
              <a:buClr>
                <a:schemeClr val="accent5"/>
              </a:buClr>
              <a:buFont typeface="Wingdings" pitchFamily="2" charset="2"/>
              <a:buChar char="q"/>
              <a:defRPr/>
            </a:pPr>
            <a:r>
              <a:rPr lang="ru-RU" dirty="0" smtClean="0">
                <a:latin typeface="Georgia" pitchFamily="18" charset="0"/>
              </a:rPr>
              <a:t> Основные конкуренты России на рынке АТР – страны Ближнего Востока, расстояния поставок из которых в среднем в 2 – 5 раз превышают протяженность маршрутов из Сибири и связаны с дополнительными транспортными рисками (включая прохождение через </a:t>
            </a:r>
            <a:r>
              <a:rPr lang="ru-RU" dirty="0" err="1" smtClean="0">
                <a:latin typeface="Georgia" pitchFamily="18" charset="0"/>
              </a:rPr>
              <a:t>Аденский</a:t>
            </a:r>
            <a:r>
              <a:rPr lang="ru-RU" dirty="0" smtClean="0">
                <a:latin typeface="Georgia" pitchFamily="18" charset="0"/>
              </a:rPr>
              <a:t> и Оманский заливы, Баб-эль-Мандебский, Ормузский и Малаккский проливы)</a:t>
            </a:r>
          </a:p>
          <a:p>
            <a:pPr fontAlgn="auto">
              <a:spcBef>
                <a:spcPts val="0"/>
              </a:spcBef>
              <a:spcAft>
                <a:spcPts val="1200"/>
              </a:spcAft>
              <a:buClr>
                <a:schemeClr val="accent5"/>
              </a:buClr>
              <a:buFont typeface="Wingdings" pitchFamily="2" charset="2"/>
              <a:buChar char="q"/>
              <a:defRPr/>
            </a:pPr>
            <a:r>
              <a:rPr lang="ru-RU" dirty="0" smtClean="0"/>
              <a:t>Крупнейшие импортеры нефти из России здесь – это Китай (12,8 </a:t>
            </a:r>
            <a:r>
              <a:rPr lang="ru-RU" dirty="0" err="1" smtClean="0"/>
              <a:t>млн</a:t>
            </a:r>
            <a:r>
              <a:rPr lang="ru-RU" dirty="0" smtClean="0"/>
              <a:t> тонн), Южная Корея и Япония (по 9,8 </a:t>
            </a:r>
            <a:r>
              <a:rPr lang="ru-RU" dirty="0" err="1" smtClean="0"/>
              <a:t>млн</a:t>
            </a:r>
            <a:r>
              <a:rPr lang="ru-RU" dirty="0" smtClean="0"/>
              <a:t> тонн) и Таиланд (2,1 </a:t>
            </a:r>
            <a:r>
              <a:rPr lang="ru-RU" dirty="0" err="1" smtClean="0"/>
              <a:t>млн</a:t>
            </a:r>
            <a:r>
              <a:rPr lang="ru-RU" dirty="0" smtClean="0"/>
              <a:t> тонн). Кроме того, относительно небольшие объемы нефти (до 500 тыс. тонн) экспортируются на Филиппины, в Сингапур, Индию, Тайвань (кит.), Гонконг (кит.), Новую Зеландию. В настоящее время основные маршруты поставок нефти в АТР предполагают комбинированные способы с поставкой по нефтепроводам, железной дороге, перевалкой в морских портах Дальнего Востока: </a:t>
            </a:r>
          </a:p>
          <a:p>
            <a:pPr>
              <a:defRPr/>
            </a:pPr>
            <a:r>
              <a:rPr lang="ru-RU" dirty="0" smtClean="0"/>
              <a:t>транспортировка комбинированным способом по нефтепроводу ВСТО до Сковородино и далее по железной дороге до терминала Козьмино – 15,3 </a:t>
            </a:r>
            <a:r>
              <a:rPr lang="ru-RU" dirty="0" err="1" smtClean="0"/>
              <a:t>млн</a:t>
            </a:r>
            <a:r>
              <a:rPr lang="ru-RU" dirty="0" smtClean="0"/>
              <a:t> тонн; </a:t>
            </a:r>
          </a:p>
          <a:p>
            <a:pPr>
              <a:defRPr/>
            </a:pPr>
            <a:r>
              <a:rPr lang="ru-RU" dirty="0" smtClean="0"/>
              <a:t>поставки по нефтепроводам до портов </a:t>
            </a:r>
            <a:r>
              <a:rPr lang="ru-RU" dirty="0" err="1" smtClean="0"/>
              <a:t>Де-Кастри</a:t>
            </a:r>
            <a:r>
              <a:rPr lang="ru-RU" dirty="0" smtClean="0"/>
              <a:t> (проект «Сахалин-1») и Корсаков (проект «Сахалин-2») – 13,1 </a:t>
            </a:r>
            <a:r>
              <a:rPr lang="ru-RU" dirty="0" err="1" smtClean="0"/>
              <a:t>млн</a:t>
            </a:r>
            <a:r>
              <a:rPr lang="ru-RU" dirty="0" smtClean="0"/>
              <a:t> тонн;</a:t>
            </a:r>
          </a:p>
          <a:p>
            <a:pPr>
              <a:defRPr/>
            </a:pPr>
            <a:r>
              <a:rPr lang="ru-RU" dirty="0" smtClean="0"/>
              <a:t>поставки по железнодорожной дороге в Китай – 9,5 </a:t>
            </a:r>
            <a:r>
              <a:rPr lang="ru-RU" dirty="0" err="1" smtClean="0"/>
              <a:t>млн</a:t>
            </a:r>
            <a:r>
              <a:rPr lang="ru-RU" dirty="0" smtClean="0"/>
              <a:t> тонн. </a:t>
            </a:r>
          </a:p>
          <a:p>
            <a:pPr>
              <a:defRPr/>
            </a:pPr>
            <a:r>
              <a:rPr lang="ru-RU" dirty="0" smtClean="0"/>
              <a:t>прокачка нефти по нефтепроводам ВСТО (до Сковородино) и «Россия – Китай» (Сковородино – Дацин) – 0,5 </a:t>
            </a:r>
            <a:r>
              <a:rPr lang="ru-RU" dirty="0" err="1" smtClean="0"/>
              <a:t>млн</a:t>
            </a:r>
            <a:r>
              <a:rPr lang="ru-RU" dirty="0" smtClean="0"/>
              <a:t> тонн (в 2010 г. – технологическая нефть), 15 </a:t>
            </a:r>
            <a:r>
              <a:rPr lang="ru-RU" dirty="0" err="1" smtClean="0"/>
              <a:t>млн</a:t>
            </a:r>
            <a:r>
              <a:rPr lang="ru-RU" dirty="0" smtClean="0"/>
              <a:t> тонн в год, начиная с 2011 г.</a:t>
            </a:r>
          </a:p>
          <a:p>
            <a:pPr>
              <a:defRPr/>
            </a:pP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950FC02-6BA2-47B7-ADB4-B2ED757E585E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1200"/>
              </a:spcAft>
              <a:buClr>
                <a:schemeClr val="accent5"/>
              </a:buClr>
              <a:buFont typeface="Wingdings" pitchFamily="2" charset="2"/>
              <a:buChar char="q"/>
              <a:defRPr/>
            </a:pPr>
            <a:r>
              <a:rPr lang="ru-RU" dirty="0" smtClean="0">
                <a:latin typeface="Georgia" pitchFamily="18" charset="0"/>
              </a:rPr>
              <a:t>Российский экспорт нефти имеет высокий потенциал роста на всех внешних рынках. Строительство БТС-2 и расширение ВСТО создают благоприятные возможности для диверсификации поставок</a:t>
            </a:r>
          </a:p>
          <a:p>
            <a:pPr fontAlgn="auto">
              <a:spcBef>
                <a:spcPts val="0"/>
              </a:spcBef>
              <a:spcAft>
                <a:spcPts val="1200"/>
              </a:spcAft>
              <a:buClr>
                <a:schemeClr val="accent5"/>
              </a:buClr>
              <a:buFont typeface="Wingdings" pitchFamily="2" charset="2"/>
              <a:buChar char="q"/>
              <a:defRPr/>
            </a:pPr>
            <a:r>
              <a:rPr lang="ru-RU" dirty="0" smtClean="0">
                <a:latin typeface="Georgia" pitchFamily="18" charset="0"/>
              </a:rPr>
              <a:t> Возможности по увеличению доли России на внешних рынках нефти определяются преимущественно темпами ввода в эксплуатацию новых месторождений (развитие транспорта и реформа налоговой системы)</a:t>
            </a:r>
          </a:p>
          <a:p>
            <a:pPr fontAlgn="auto">
              <a:spcBef>
                <a:spcPts val="0"/>
              </a:spcBef>
              <a:spcAft>
                <a:spcPts val="1200"/>
              </a:spcAft>
              <a:buClr>
                <a:schemeClr val="accent5"/>
              </a:buClr>
              <a:buFont typeface="Wingdings" pitchFamily="2" charset="2"/>
              <a:buChar char="q"/>
              <a:defRPr/>
            </a:pPr>
            <a:r>
              <a:rPr lang="ru-RU" dirty="0" smtClean="0">
                <a:latin typeface="Georgia" pitchFamily="18" charset="0"/>
              </a:rPr>
              <a:t> Экспорт нефти представляется более приоритетным по сравнению с экспортом нефтепродуктов из-за большей логистической гибкости и относительно более дешевой стоимости транспортировки</a:t>
            </a:r>
          </a:p>
          <a:p>
            <a:pPr fontAlgn="auto">
              <a:spcBef>
                <a:spcPts val="0"/>
              </a:spcBef>
              <a:spcAft>
                <a:spcPts val="1200"/>
              </a:spcAft>
              <a:buClr>
                <a:schemeClr val="accent5"/>
              </a:buClr>
              <a:buFont typeface="Wingdings" pitchFamily="2" charset="2"/>
              <a:buChar char="q"/>
              <a:defRPr/>
            </a:pPr>
            <a:r>
              <a:rPr lang="ru-RU" dirty="0" smtClean="0">
                <a:latin typeface="Georgia" pitchFamily="18" charset="0"/>
              </a:rPr>
              <a:t> Обеспечение энергетической безопасности должно быть приоритетом перед увеличением экспорта нефтепродуктов. Необходима модернизация существующих НПЗ, а не строительство новых приграничных заводов</a:t>
            </a:r>
          </a:p>
          <a:p>
            <a:pPr fontAlgn="auto">
              <a:spcBef>
                <a:spcPts val="0"/>
              </a:spcBef>
              <a:spcAft>
                <a:spcPts val="1200"/>
              </a:spcAft>
              <a:buClr>
                <a:schemeClr val="accent5"/>
              </a:buClr>
              <a:buFont typeface="Wingdings" pitchFamily="2" charset="2"/>
              <a:buChar char="q"/>
              <a:defRPr/>
            </a:pPr>
            <a:r>
              <a:rPr lang="ru-RU" dirty="0" smtClean="0">
                <a:latin typeface="Georgia" pitchFamily="18" charset="0"/>
              </a:rPr>
              <a:t> Рынок газа США фактически закрыт не только для России, но и для других экспортеров</a:t>
            </a:r>
          </a:p>
          <a:p>
            <a:pPr fontAlgn="auto">
              <a:spcBef>
                <a:spcPts val="0"/>
              </a:spcBef>
              <a:spcAft>
                <a:spcPts val="1200"/>
              </a:spcAft>
              <a:buClr>
                <a:schemeClr val="accent5"/>
              </a:buClr>
              <a:buFont typeface="Wingdings" pitchFamily="2" charset="2"/>
              <a:buChar char="q"/>
              <a:defRPr/>
            </a:pPr>
            <a:r>
              <a:rPr lang="ru-RU" dirty="0" smtClean="0">
                <a:latin typeface="Georgia" pitchFamily="18" charset="0"/>
              </a:rPr>
              <a:t> Возможности увеличения доли российского газа в Европе ограничиваются конкуренцией с СПГ (Южная Европа), низкой конкурентоспособностью нового газа (Ямал, </a:t>
            </a:r>
            <a:r>
              <a:rPr lang="ru-RU" dirty="0" err="1" smtClean="0">
                <a:latin typeface="Georgia" pitchFamily="18" charset="0"/>
              </a:rPr>
              <a:t>Штокман</a:t>
            </a:r>
            <a:r>
              <a:rPr lang="ru-RU" dirty="0" smtClean="0">
                <a:latin typeface="Georgia" pitchFamily="18" charset="0"/>
              </a:rPr>
              <a:t>) и политикой ЕС. Для арктического газа существуют высокие риски сбыта в Европе</a:t>
            </a:r>
          </a:p>
          <a:p>
            <a:pPr fontAlgn="auto">
              <a:spcBef>
                <a:spcPts val="0"/>
              </a:spcBef>
              <a:spcAft>
                <a:spcPts val="1200"/>
              </a:spcAft>
              <a:buClr>
                <a:schemeClr val="accent5"/>
              </a:buClr>
              <a:buFont typeface="Wingdings" pitchFamily="2" charset="2"/>
              <a:buChar char="q"/>
              <a:defRPr/>
            </a:pPr>
            <a:r>
              <a:rPr lang="ru-RU" dirty="0" smtClean="0">
                <a:latin typeface="Georgia" pitchFamily="18" charset="0"/>
              </a:rPr>
              <a:t> Газовый рынок АТР имеет высокий потенциал спроса. Российский газ более конкурентоспособен, чем австралийский, но возникает конкуренция между российскими экспортерами (Сахалин, Ямал-СПГ, Восточная Сибирь)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DC30178-C009-456A-94FD-9461603C94DE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80DD02C3-B757-4C59-A1B4-CCE62E3D88EC}" type="datetime1">
              <a:rPr lang="ru-RU"/>
              <a:pPr>
                <a:defRPr/>
              </a:pPr>
              <a:t>24.01.2012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466B31E9-6306-484C-BE5C-BF0A35F7FB1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64699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DDDE0F88-8F97-4933-AF43-311696FCEE49}" type="datetime1">
              <a:rPr lang="ru-RU"/>
              <a:pPr>
                <a:defRPr/>
              </a:pPr>
              <a:t>24.01.2012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6C5E4647-A2B2-4F96-91C9-29CD7624219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646616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31523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55EE4AE4-2013-4D44-85F5-D302F7860F9A}" type="datetime1">
              <a:rPr lang="ru-RU"/>
              <a:pPr>
                <a:defRPr/>
              </a:pPr>
              <a:t>24.01.2012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B50F1D3D-D390-42C0-A7D3-306F1C4E447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62745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EB761E1F-DAB8-4048-A37D-4CC8EEA8D856}" type="datetime1">
              <a:rPr lang="ru-RU"/>
              <a:pPr>
                <a:defRPr/>
              </a:pPr>
              <a:t>24.01.2012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64537F11-6B22-4B20-A716-8486B226E4F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27400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35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35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E7627C41-4220-4D11-AE51-F9BAC4E557D8}" type="datetime1">
              <a:rPr lang="ru-RU"/>
              <a:pPr>
                <a:defRPr/>
              </a:pPr>
              <a:t>24.01.2012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C109CCFB-EBD5-4820-A32F-7D61578F915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350016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4446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338" y="1600201"/>
            <a:ext cx="404446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FF046D29-B077-4DDA-93EF-0BAB21B03C7D}" type="datetime1">
              <a:rPr lang="ru-RU"/>
              <a:pPr>
                <a:defRPr/>
              </a:pPr>
              <a:t>24.01.2012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96ADCA61-0E72-44D2-8300-1DB4AA0BF74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974533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6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6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270" y="1535113"/>
            <a:ext cx="404153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270" y="2174875"/>
            <a:ext cx="404153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F01C585F-6FCF-4A74-BC21-B6143A334E3A}" type="datetime1">
              <a:rPr lang="ru-RU"/>
              <a:pPr>
                <a:defRPr/>
              </a:pPr>
              <a:t>24.01.2012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79FCC319-FF6C-4A81-8EB0-F2BF8C3F764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424410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1124A108-0BB5-4AB2-82D2-276B4CDAB3C0}" type="datetime1">
              <a:rPr lang="ru-RU"/>
              <a:pPr>
                <a:defRPr/>
              </a:pPr>
              <a:t>24.01.2012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48BE85E9-56CC-4895-A2F7-5849F9C16EA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17369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62EAA4BA-B8CA-43F7-A505-220EEE852CBB}" type="datetime1">
              <a:rPr lang="ru-RU"/>
              <a:pPr>
                <a:defRPr/>
              </a:pPr>
              <a:t>24.01.2012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E0FBA81A-C7C5-4491-B331-6504E29EEFE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841554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435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538" y="273051"/>
            <a:ext cx="511126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43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001CDF97-64EF-4E55-9C37-5880DE2A4CBF}" type="datetime1">
              <a:rPr lang="ru-RU"/>
              <a:pPr>
                <a:defRPr/>
              </a:pPr>
              <a:t>24.01.2012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1D56D0A9-126E-451E-8384-014A3E85CE0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547998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66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66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66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DD78E1E7-B59A-4BB4-BED9-270807F52854}" type="datetime1">
              <a:rPr lang="ru-RU"/>
              <a:pPr>
                <a:defRPr/>
              </a:pPr>
              <a:t>24.01.2012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7B64FD1A-26D1-4E54-8CF7-94763BE5D65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282348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0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itle Placeholder 1"/>
          <p:cNvSpPr>
            <a:spLocks noGrp="1"/>
          </p:cNvSpPr>
          <p:nvPr>
            <p:ph type="title"/>
          </p:nvPr>
        </p:nvSpPr>
        <p:spPr bwMode="auto">
          <a:xfrm>
            <a:off x="2246313" y="188913"/>
            <a:ext cx="5183187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ru-RU" smtClean="0"/>
          </a:p>
        </p:txBody>
      </p:sp>
      <p:sp>
        <p:nvSpPr>
          <p:cNvPr id="614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85738" y="1600200"/>
            <a:ext cx="850106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prstClr val="black">
                    <a:tint val="75000"/>
                  </a:prstClr>
                </a:solidFill>
                <a:latin typeface="Georgia" pitchFamily="18" charset="0"/>
                <a:cs typeface="Arial" pitchFamily="34" charset="0"/>
              </a:defRPr>
            </a:lvl1pPr>
          </a:lstStyle>
          <a:p>
            <a:pPr>
              <a:defRPr/>
            </a:pPr>
            <a:fld id="{3D75C51C-EFE5-4AA8-B2CC-46B2E7EE2A63}" type="datetime1">
              <a:rPr lang="ru-RU"/>
              <a:pPr>
                <a:defRPr/>
              </a:pPr>
              <a:t>24.01.2012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prstClr val="black">
                    <a:tint val="75000"/>
                  </a:prstClr>
                </a:solidFill>
                <a:latin typeface="Georgia" pitchFamily="18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prstClr val="black">
                    <a:tint val="75000"/>
                  </a:prstClr>
                </a:solidFill>
                <a:latin typeface="Georgia" pitchFamily="18" charset="0"/>
                <a:cs typeface="Arial" pitchFamily="34" charset="0"/>
              </a:defRPr>
            </a:lvl1pPr>
          </a:lstStyle>
          <a:p>
            <a:pPr>
              <a:defRPr/>
            </a:pPr>
            <a:fld id="{CA2A67B7-4241-4F7C-8E22-F0D32BB8DC7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pic>
        <p:nvPicPr>
          <p:cNvPr id="6152" name="Picture 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2888" y="225425"/>
            <a:ext cx="1338262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</p:sldLayoutIdLst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Trebuchet MS" pitchFamily="34" charset="0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Georgia" pitchFamily="18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Georgia" pitchFamily="18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Georgia" pitchFamily="18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Georgia" pitchFamily="18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Georgia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.xls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Microsoft_Office_Excel2.xls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__________Microsoft_Office_Excel3.xls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7029400"/>
          </a:xfrm>
          <a:prstGeom prst="rect">
            <a:avLst/>
          </a:prstGeom>
          <a:effectLst>
            <a:reflection stA="98000" endPos="0" dir="5400000" sy="-100000" algn="bl" rotWithShape="0"/>
          </a:effectLst>
        </p:spPr>
      </p:pic>
      <p:sp>
        <p:nvSpPr>
          <p:cNvPr id="16" name="Right Triangle 15"/>
          <p:cNvSpPr/>
          <p:nvPr/>
        </p:nvSpPr>
        <p:spPr>
          <a:xfrm flipV="1">
            <a:off x="0" y="0"/>
            <a:ext cx="9195520" cy="1556792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Isosceles Triangle 4"/>
          <p:cNvSpPr/>
          <p:nvPr/>
        </p:nvSpPr>
        <p:spPr>
          <a:xfrm>
            <a:off x="0" y="5589240"/>
            <a:ext cx="9144000" cy="1440160"/>
          </a:xfrm>
          <a:prstGeom prst="triangle">
            <a:avLst>
              <a:gd name="adj" fmla="val 10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0" name="Заголовок 8"/>
          <p:cNvSpPr txBox="1">
            <a:spLocks/>
          </p:cNvSpPr>
          <p:nvPr/>
        </p:nvSpPr>
        <p:spPr bwMode="auto">
          <a:xfrm>
            <a:off x="1115616" y="2492896"/>
            <a:ext cx="8042740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hangingPunct="0">
              <a:lnSpc>
                <a:spcPct val="90000"/>
              </a:lnSpc>
              <a:spcBef>
                <a:spcPts val="5400"/>
              </a:spcBef>
              <a:spcAft>
                <a:spcPts val="1200"/>
              </a:spcAft>
              <a:defRPr/>
            </a:pPr>
            <a:r>
              <a:rPr lang="ru-RU" sz="36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+mj-ea"/>
                <a:cs typeface="+mj-cs"/>
              </a:rPr>
              <a:t>Россия в глобальной </a:t>
            </a:r>
            <a:r>
              <a:rPr lang="ru-RU" sz="36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+mj-ea"/>
                <a:cs typeface="+mj-cs"/>
              </a:rPr>
              <a:t>энергетике</a:t>
            </a:r>
            <a:endParaRPr lang="ru-RU" sz="3600" b="1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  <a:ea typeface="+mj-ea"/>
              <a:cs typeface="+mj-cs"/>
            </a:endParaRPr>
          </a:p>
        </p:txBody>
      </p:sp>
      <p:sp>
        <p:nvSpPr>
          <p:cNvPr id="11" name="Заголовок 8"/>
          <p:cNvSpPr txBox="1">
            <a:spLocks/>
          </p:cNvSpPr>
          <p:nvPr/>
        </p:nvSpPr>
        <p:spPr bwMode="auto">
          <a:xfrm>
            <a:off x="4071934" y="6215106"/>
            <a:ext cx="5072066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r" eaLnBrk="0" hangingPunct="0">
              <a:lnSpc>
                <a:spcPct val="90000"/>
              </a:lnSpc>
              <a:spcBef>
                <a:spcPts val="5400"/>
              </a:spcBef>
              <a:spcAft>
                <a:spcPts val="1200"/>
              </a:spcAft>
              <a:defRPr/>
            </a:pPr>
            <a:r>
              <a:rPr lang="ru-RU" sz="1400" b="1" dirty="0" smtClean="0"/>
              <a:t>III Международный форум «Биржевой и </a:t>
            </a:r>
            <a:r>
              <a:rPr lang="ru-RU" sz="1400" b="1" kern="0" spc="50" dirty="0" err="1" smtClean="0">
                <a:latin typeface="HelveticaNeueCyr" pitchFamily="50" charset="-52"/>
                <a:ea typeface="+mj-ea"/>
              </a:rPr>
              <a:t>небиржевой</a:t>
            </a:r>
            <a:r>
              <a:rPr lang="ru-RU" sz="1400" b="1" kern="0" spc="50" dirty="0" smtClean="0">
                <a:latin typeface="HelveticaNeueCyr" pitchFamily="50" charset="-52"/>
                <a:ea typeface="+mj-ea"/>
              </a:rPr>
              <a:t> </a:t>
            </a:r>
            <a:r>
              <a:rPr lang="ru-RU" sz="1400" b="1" kern="0" spc="50" dirty="0" smtClean="0">
                <a:latin typeface="HelveticaNeueCyr" pitchFamily="50" charset="-52"/>
                <a:ea typeface="+mj-ea"/>
              </a:rPr>
              <a:t>рынки нефти и нефтепродуктов </a:t>
            </a:r>
            <a:r>
              <a:rPr lang="ru-RU" sz="1400" b="1" kern="0" spc="50" dirty="0" smtClean="0">
                <a:latin typeface="HelveticaNeueCyr" pitchFamily="50" charset="-52"/>
                <a:ea typeface="+mj-ea"/>
              </a:rPr>
              <a:t>РФ», 24.01.12</a:t>
            </a:r>
            <a:endParaRPr kumimoji="0" lang="ru-RU" sz="1400" b="1" i="0" u="none" strike="noStrike" kern="0" cap="none" spc="50" normalizeH="0" baseline="0" noProof="0" dirty="0" smtClean="0">
              <a:ln>
                <a:noFill/>
              </a:ln>
              <a:effectLst/>
              <a:uLnTx/>
              <a:uFillTx/>
              <a:latin typeface="HelveticaNeueCyr" pitchFamily="50" charset="-52"/>
              <a:ea typeface="+mj-ea"/>
            </a:endParaRPr>
          </a:p>
        </p:txBody>
      </p:sp>
      <p:pic>
        <p:nvPicPr>
          <p:cNvPr id="9" name="Picture 2" descr="C:\Users\gvygon\Desktop\Skolkovo\Marketing\Logo\mail_imag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113" y="44624"/>
            <a:ext cx="1336431" cy="100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99062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481" y="188913"/>
            <a:ext cx="5715020" cy="1228725"/>
          </a:xfrm>
        </p:spPr>
        <p:txBody>
          <a:bodyPr/>
          <a:lstStyle/>
          <a:p>
            <a:r>
              <a:rPr lang="ru-RU" dirty="0" smtClean="0"/>
              <a:t>Источники дохода от экспортных продаж ископаемого топлива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BE85E9-56CC-4895-A2F7-5849F9C16EA2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785926"/>
            <a:ext cx="8356919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428860" y="5715016"/>
            <a:ext cx="4429125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400" i="1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Источник: </a:t>
            </a:r>
            <a:r>
              <a:rPr lang="ru-RU" sz="1400" i="1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МЭА, </a:t>
            </a:r>
            <a:r>
              <a:rPr lang="en-US" sz="1400" i="1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WEO 2011</a:t>
            </a:r>
            <a:endParaRPr lang="en-US" sz="1400" i="1" dirty="0">
              <a:solidFill>
                <a:schemeClr val="accent1">
                  <a:lumMod val="50000"/>
                </a:schemeClr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600200" y="274638"/>
            <a:ext cx="6096000" cy="639762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3200" b="1" dirty="0" smtClean="0">
                <a:ea typeface="+mn-ea"/>
                <a:cs typeface="Arial" charset="0"/>
              </a:rPr>
              <a:t>Рынки для российской нефти</a:t>
            </a:r>
            <a:endParaRPr lang="ru-RU" sz="3200" b="1" dirty="0" smtClean="0">
              <a:ea typeface="+mn-ea"/>
              <a:cs typeface="Arial" charset="0"/>
            </a:endParaRPr>
          </a:p>
        </p:txBody>
      </p:sp>
      <p:sp>
        <p:nvSpPr>
          <p:cNvPr id="5" name="Пятиугольник 3"/>
          <p:cNvSpPr/>
          <p:nvPr/>
        </p:nvSpPr>
        <p:spPr>
          <a:xfrm>
            <a:off x="785786" y="3286124"/>
            <a:ext cx="1331912" cy="1296988"/>
          </a:xfrm>
          <a:prstGeom prst="homePlate">
            <a:avLst>
              <a:gd name="adj" fmla="val 25502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tabLst>
                <a:tab pos="571500" algn="l"/>
              </a:tabLst>
              <a:defRPr/>
            </a:pPr>
            <a:r>
              <a:rPr lang="ru-RU" sz="2400" b="1" dirty="0"/>
              <a:t>Европа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00298" y="3348047"/>
            <a:ext cx="2411412" cy="1296988"/>
          </a:xfrm>
          <a:prstGeom prst="rect">
            <a:avLst/>
          </a:prstGeom>
          <a:solidFill>
            <a:srgbClr val="FFC000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tabLst>
                <a:tab pos="1884363" algn="l"/>
                <a:tab pos="2244725" algn="l"/>
              </a:tabLst>
              <a:defRPr/>
            </a:pPr>
            <a:r>
              <a:rPr lang="ru-RU" b="1" dirty="0">
                <a:solidFill>
                  <a:schemeClr val="tx1"/>
                </a:solidFill>
              </a:rPr>
              <a:t>Экспорт снижается</a:t>
            </a:r>
            <a:r>
              <a:rPr lang="ru-RU" dirty="0">
                <a:solidFill>
                  <a:schemeClr val="tx1"/>
                </a:solidFill>
              </a:rPr>
              <a:t> </a:t>
            </a:r>
          </a:p>
          <a:p>
            <a:pPr algn="ctr">
              <a:tabLst>
                <a:tab pos="1884363" algn="l"/>
                <a:tab pos="2244725" algn="l"/>
              </a:tabLst>
              <a:defRPr/>
            </a:pPr>
            <a:r>
              <a:rPr lang="ru-RU" sz="1600" dirty="0">
                <a:solidFill>
                  <a:schemeClr val="tx1"/>
                </a:solidFill>
              </a:rPr>
              <a:t>падение добычи в </a:t>
            </a:r>
            <a:r>
              <a:rPr lang="ru-RU" sz="1600" dirty="0" err="1">
                <a:solidFill>
                  <a:schemeClr val="tx1"/>
                </a:solidFill>
              </a:rPr>
              <a:t>традиц</a:t>
            </a:r>
            <a:r>
              <a:rPr lang="ru-RU" sz="1600" dirty="0">
                <a:solidFill>
                  <a:schemeClr val="tx1"/>
                </a:solidFill>
              </a:rPr>
              <a:t>. регионах, роста внутреннего спроса, диверсификации</a:t>
            </a:r>
          </a:p>
        </p:txBody>
      </p:sp>
      <p:sp>
        <p:nvSpPr>
          <p:cNvPr id="10" name="Пятиугольник 3"/>
          <p:cNvSpPr/>
          <p:nvPr/>
        </p:nvSpPr>
        <p:spPr>
          <a:xfrm>
            <a:off x="2500298" y="1214447"/>
            <a:ext cx="2413000" cy="539750"/>
          </a:xfrm>
          <a:prstGeom prst="homePlate">
            <a:avLst>
              <a:gd name="adj" fmla="val 0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tabLst>
                <a:tab pos="571500" algn="l"/>
              </a:tabLst>
              <a:defRPr/>
            </a:pPr>
            <a:r>
              <a:rPr lang="ru-RU" sz="2000" b="1" dirty="0"/>
              <a:t>Нефть</a:t>
            </a:r>
          </a:p>
        </p:txBody>
      </p:sp>
      <p:sp>
        <p:nvSpPr>
          <p:cNvPr id="11" name="Пятиугольник 3"/>
          <p:cNvSpPr/>
          <p:nvPr/>
        </p:nvSpPr>
        <p:spPr>
          <a:xfrm>
            <a:off x="5016484" y="1214447"/>
            <a:ext cx="2555911" cy="539750"/>
          </a:xfrm>
          <a:prstGeom prst="homePlate">
            <a:avLst>
              <a:gd name="adj" fmla="val 0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tabLst>
                <a:tab pos="571500" algn="l"/>
              </a:tabLst>
              <a:defRPr/>
            </a:pPr>
            <a:r>
              <a:rPr lang="ru-RU" sz="2000" b="1" dirty="0"/>
              <a:t>Нефтепродукты</a:t>
            </a:r>
          </a:p>
        </p:txBody>
      </p:sp>
      <p:sp>
        <p:nvSpPr>
          <p:cNvPr id="12" name="Пятиугольник 3"/>
          <p:cNvSpPr/>
          <p:nvPr/>
        </p:nvSpPr>
        <p:spPr>
          <a:xfrm>
            <a:off x="785786" y="1714488"/>
            <a:ext cx="1331912" cy="1295400"/>
          </a:xfrm>
          <a:prstGeom prst="homePlate">
            <a:avLst>
              <a:gd name="adj" fmla="val 25502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tabLst>
                <a:tab pos="571500" algn="l"/>
              </a:tabLst>
              <a:defRPr/>
            </a:pPr>
            <a:r>
              <a:rPr lang="ru-RU" sz="2400" b="1" dirty="0"/>
              <a:t>США</a:t>
            </a:r>
          </a:p>
        </p:txBody>
      </p:sp>
      <p:sp>
        <p:nvSpPr>
          <p:cNvPr id="13" name="Пятиугольник 3"/>
          <p:cNvSpPr/>
          <p:nvPr/>
        </p:nvSpPr>
        <p:spPr>
          <a:xfrm>
            <a:off x="785786" y="4714884"/>
            <a:ext cx="1331912" cy="1295400"/>
          </a:xfrm>
          <a:prstGeom prst="homePlate">
            <a:avLst>
              <a:gd name="adj" fmla="val 25502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tabLst>
                <a:tab pos="571500" algn="l"/>
              </a:tabLst>
              <a:defRPr/>
            </a:pPr>
            <a:r>
              <a:rPr lang="ru-RU" sz="2400" b="1" dirty="0"/>
              <a:t>АТР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500298" y="4786322"/>
            <a:ext cx="2411412" cy="1295400"/>
          </a:xfrm>
          <a:prstGeom prst="rect">
            <a:avLst/>
          </a:prstGeom>
          <a:solidFill>
            <a:srgbClr val="00B050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tabLst>
                <a:tab pos="1884363" algn="l"/>
                <a:tab pos="2244725" algn="l"/>
              </a:tabLst>
              <a:defRPr/>
            </a:pPr>
            <a:r>
              <a:rPr lang="ru-RU" b="1" dirty="0">
                <a:solidFill>
                  <a:schemeClr val="tx1"/>
                </a:solidFill>
              </a:rPr>
              <a:t>Экспорт вырастет</a:t>
            </a:r>
            <a:r>
              <a:rPr lang="ru-RU" dirty="0">
                <a:solidFill>
                  <a:schemeClr val="tx1"/>
                </a:solidFill>
              </a:rPr>
              <a:t> </a:t>
            </a:r>
          </a:p>
          <a:p>
            <a:pPr algn="ctr">
              <a:tabLst>
                <a:tab pos="1884363" algn="l"/>
                <a:tab pos="2244725" algn="l"/>
              </a:tabLst>
              <a:defRPr/>
            </a:pPr>
            <a:r>
              <a:rPr lang="ru-RU" sz="1600" dirty="0">
                <a:solidFill>
                  <a:schemeClr val="tx1"/>
                </a:solidFill>
              </a:rPr>
              <a:t>с развитием инфраструктуры и налоговым стимулированием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016485" y="4786322"/>
            <a:ext cx="2627349" cy="1295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ctr">
              <a:tabLst>
                <a:tab pos="1884363" algn="l"/>
                <a:tab pos="2244725" algn="l"/>
              </a:tabLst>
              <a:defRPr/>
            </a:pPr>
            <a:r>
              <a:rPr lang="ru-RU" b="1" dirty="0">
                <a:solidFill>
                  <a:schemeClr val="tx1"/>
                </a:solidFill>
              </a:rPr>
              <a:t>Рост экспорта</a:t>
            </a:r>
            <a:r>
              <a:rPr lang="ru-RU" dirty="0">
                <a:solidFill>
                  <a:schemeClr val="tx1"/>
                </a:solidFill>
              </a:rPr>
              <a:t> </a:t>
            </a:r>
          </a:p>
          <a:p>
            <a:pPr algn="ctr">
              <a:tabLst>
                <a:tab pos="1884363" algn="l"/>
                <a:tab pos="2244725" algn="l"/>
              </a:tabLst>
              <a:defRPr/>
            </a:pPr>
            <a:r>
              <a:rPr lang="ru-RU" sz="1600" dirty="0">
                <a:solidFill>
                  <a:schemeClr val="tx1"/>
                </a:solidFill>
              </a:rPr>
              <a:t>после строительства НПЗ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500298" y="1881197"/>
            <a:ext cx="2411412" cy="1295400"/>
          </a:xfrm>
          <a:prstGeom prst="rect">
            <a:avLst/>
          </a:prstGeom>
          <a:solidFill>
            <a:srgbClr val="FFC000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tabLst>
                <a:tab pos="1884363" algn="l"/>
                <a:tab pos="2244725" algn="l"/>
              </a:tabLst>
              <a:defRPr/>
            </a:pPr>
            <a:r>
              <a:rPr lang="ru-RU" b="1" dirty="0">
                <a:solidFill>
                  <a:schemeClr val="tx1"/>
                </a:solidFill>
              </a:rPr>
              <a:t>Снижение экспорта</a:t>
            </a:r>
          </a:p>
          <a:p>
            <a:pPr algn="ctr">
              <a:tabLst>
                <a:tab pos="1884363" algn="l"/>
                <a:tab pos="2244725" algn="l"/>
              </a:tabLst>
              <a:defRPr/>
            </a:pPr>
            <a:r>
              <a:rPr lang="ru-RU" sz="1600" dirty="0">
                <a:solidFill>
                  <a:schemeClr val="tx1"/>
                </a:solidFill>
              </a:rPr>
              <a:t>сокращение чистого импорта и низкая </a:t>
            </a:r>
            <a:r>
              <a:rPr lang="ru-RU" sz="1600" dirty="0" err="1">
                <a:solidFill>
                  <a:schemeClr val="tx1"/>
                </a:solidFill>
              </a:rPr>
              <a:t>конкурентосп</a:t>
            </a:r>
            <a:r>
              <a:rPr lang="ru-RU" sz="1600" dirty="0">
                <a:solidFill>
                  <a:schemeClr val="tx1"/>
                </a:solidFill>
              </a:rPr>
              <a:t>. новой нефти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016485" y="1881197"/>
            <a:ext cx="2627349" cy="1295400"/>
          </a:xfrm>
          <a:prstGeom prst="rect">
            <a:avLst/>
          </a:prstGeom>
          <a:solidFill>
            <a:srgbClr val="FFC000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ctr">
              <a:tabLst>
                <a:tab pos="1884363" algn="l"/>
                <a:tab pos="2244725" algn="l"/>
              </a:tabLst>
              <a:defRPr/>
            </a:pPr>
            <a:r>
              <a:rPr lang="ru-RU" b="1" dirty="0">
                <a:solidFill>
                  <a:schemeClr val="tx1"/>
                </a:solidFill>
              </a:rPr>
              <a:t>Снижение экспорта</a:t>
            </a:r>
          </a:p>
          <a:p>
            <a:pPr algn="ctr">
              <a:tabLst>
                <a:tab pos="1884363" algn="l"/>
                <a:tab pos="2244725" algn="l"/>
              </a:tabLst>
              <a:defRPr/>
            </a:pPr>
            <a:r>
              <a:rPr lang="ru-RU" sz="1600" dirty="0">
                <a:solidFill>
                  <a:schemeClr val="tx1"/>
                </a:solidFill>
              </a:rPr>
              <a:t>рост российского потребления светлых продуктов и низкое качество 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014898" y="3343285"/>
            <a:ext cx="2628936" cy="1296987"/>
          </a:xfrm>
          <a:prstGeom prst="rect">
            <a:avLst/>
          </a:prstGeom>
          <a:solidFill>
            <a:srgbClr val="FFC000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tabLst>
                <a:tab pos="1884363" algn="l"/>
                <a:tab pos="2244725" algn="l"/>
              </a:tabLst>
              <a:defRPr/>
            </a:pPr>
            <a:r>
              <a:rPr lang="ru-RU" b="1" dirty="0">
                <a:solidFill>
                  <a:schemeClr val="tx1"/>
                </a:solidFill>
              </a:rPr>
              <a:t>Экспорт снижается</a:t>
            </a:r>
            <a:r>
              <a:rPr lang="ru-RU" dirty="0">
                <a:solidFill>
                  <a:schemeClr val="tx1"/>
                </a:solidFill>
              </a:rPr>
              <a:t> </a:t>
            </a:r>
          </a:p>
          <a:p>
            <a:pPr algn="ctr">
              <a:tabLst>
                <a:tab pos="1884363" algn="l"/>
                <a:tab pos="2244725" algn="l"/>
              </a:tabLst>
              <a:defRPr/>
            </a:pPr>
            <a:r>
              <a:rPr lang="ru-RU" sz="1600" dirty="0">
                <a:solidFill>
                  <a:schemeClr val="tx1"/>
                </a:solidFill>
              </a:rPr>
              <a:t>рост российского потребления светлых продуктов и низкое качество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22" name="Slide Number Placeholder 2"/>
          <p:cNvSpPr txBox="1">
            <a:spLocks/>
          </p:cNvSpPr>
          <p:nvPr/>
        </p:nvSpPr>
        <p:spPr>
          <a:xfrm>
            <a:off x="6830888" y="652025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prstClr val="black">
                    <a:tint val="75000"/>
                  </a:prstClr>
                </a:solidFill>
                <a:latin typeface="Georgia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>
              <a:defRPr/>
            </a:pPr>
            <a:fld id="{F090EC48-0D15-4B80-AB8A-86ACEB325DA5}" type="slidenum">
              <a:rPr lang="ru-RU" smtClean="0">
                <a:solidFill>
                  <a:schemeClr val="bg1"/>
                </a:solidFill>
              </a:rPr>
              <a:pPr>
                <a:defRPr/>
              </a:pPr>
              <a:t>11</a:t>
            </a:fld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447800" y="-24482"/>
            <a:ext cx="6011863" cy="107721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ru-RU"/>
            </a:defPPr>
            <a:lvl1pPr algn="ctr" fontAlgn="base">
              <a:spcBef>
                <a:spcPct val="0"/>
              </a:spcBef>
              <a:spcAft>
                <a:spcPct val="0"/>
              </a:spcAft>
              <a:defRPr sz="2400" b="1" spc="150">
                <a:solidFill>
                  <a:schemeClr val="tx2"/>
                </a:solidFill>
                <a:latin typeface="Trebuchet MS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5pPr>
            <a:lvl6pPr>
              <a:defRPr>
                <a:latin typeface="Arial" pitchFamily="34" charset="0"/>
                <a:cs typeface="Arial" pitchFamily="34" charset="0"/>
              </a:defRPr>
            </a:lvl6pPr>
            <a:lvl7pPr>
              <a:defRPr>
                <a:latin typeface="Arial" pitchFamily="34" charset="0"/>
                <a:cs typeface="Arial" pitchFamily="34" charset="0"/>
              </a:defRPr>
            </a:lvl7pPr>
            <a:lvl8pPr>
              <a:defRPr>
                <a:latin typeface="Arial" pitchFamily="34" charset="0"/>
                <a:cs typeface="Arial" pitchFamily="34" charset="0"/>
              </a:defRPr>
            </a:lvl8pPr>
            <a:lvl9pPr>
              <a:defRPr>
                <a:latin typeface="Arial" pitchFamily="34" charset="0"/>
                <a:cs typeface="Arial" pitchFamily="34" charset="0"/>
              </a:defRPr>
            </a:lvl9pPr>
          </a:lstStyle>
          <a:p>
            <a:pPr>
              <a:defRPr/>
            </a:pPr>
            <a:r>
              <a:rPr lang="ru-RU" sz="3200" b="0" dirty="0" err="1" smtClean="0">
                <a:latin typeface="HelveticaNeueCyr"/>
              </a:rPr>
              <a:t>Энергополитика</a:t>
            </a:r>
            <a:r>
              <a:rPr lang="ru-RU" sz="3200" b="0" dirty="0" smtClean="0">
                <a:latin typeface="HelveticaNeueCyr"/>
              </a:rPr>
              <a:t>: баланс интересов?</a:t>
            </a:r>
            <a:endParaRPr lang="en-US" sz="3200" b="0" dirty="0"/>
          </a:p>
        </p:txBody>
      </p:sp>
      <p:sp>
        <p:nvSpPr>
          <p:cNvPr id="18" name="Rectangle 16"/>
          <p:cNvSpPr/>
          <p:nvPr/>
        </p:nvSpPr>
        <p:spPr>
          <a:xfrm>
            <a:off x="4948890" y="3544262"/>
            <a:ext cx="2326154" cy="39600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tabLst>
                <a:tab pos="571500" algn="l"/>
              </a:tabLst>
            </a:pPr>
            <a:r>
              <a:rPr lang="ru-RU" b="1" dirty="0" smtClean="0">
                <a:latin typeface="HelveticaNeueCyr"/>
              </a:rPr>
              <a:t>Импортеры</a:t>
            </a:r>
            <a:endParaRPr lang="ru-RU" b="1" dirty="0">
              <a:latin typeface="HelveticaNeueCyr"/>
            </a:endParaRPr>
          </a:p>
        </p:txBody>
      </p:sp>
      <p:sp>
        <p:nvSpPr>
          <p:cNvPr id="19" name="Rectangle 16"/>
          <p:cNvSpPr/>
          <p:nvPr/>
        </p:nvSpPr>
        <p:spPr>
          <a:xfrm>
            <a:off x="4948890" y="4012254"/>
            <a:ext cx="2326154" cy="148844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 eaLnBrk="0" hangingPunct="0">
              <a:buFont typeface="Wingdings" pitchFamily="2" charset="2"/>
              <a:buChar char="§"/>
              <a:tabLst>
                <a:tab pos="571500" algn="l"/>
              </a:tabLst>
            </a:pPr>
            <a:r>
              <a:rPr lang="ru-RU" sz="1400" dirty="0" smtClean="0">
                <a:solidFill>
                  <a:schemeClr val="tx1"/>
                </a:solidFill>
                <a:latin typeface="HelveticaNeueCyr"/>
              </a:rPr>
              <a:t>Миру нужны российские энергоресурсы</a:t>
            </a:r>
          </a:p>
          <a:p>
            <a:pPr marL="285750" indent="-285750" eaLnBrk="0" hangingPunct="0">
              <a:buFont typeface="Wingdings" pitchFamily="2" charset="2"/>
              <a:buChar char="§"/>
              <a:tabLst>
                <a:tab pos="571500" algn="l"/>
              </a:tabLst>
            </a:pPr>
            <a:r>
              <a:rPr lang="ru-RU" sz="1400" dirty="0" smtClean="0">
                <a:solidFill>
                  <a:schemeClr val="tx1"/>
                </a:solidFill>
                <a:latin typeface="HelveticaNeueCyr"/>
              </a:rPr>
              <a:t>Россия должна снизить внутреннее энергопотребление</a:t>
            </a:r>
            <a:endParaRPr lang="ru-RU" sz="1400" dirty="0">
              <a:solidFill>
                <a:schemeClr val="tx1"/>
              </a:solidFill>
              <a:latin typeface="HelveticaNeueCyr"/>
            </a:endParaRPr>
          </a:p>
        </p:txBody>
      </p:sp>
      <p:sp>
        <p:nvSpPr>
          <p:cNvPr id="27" name="Rectangle 16"/>
          <p:cNvSpPr/>
          <p:nvPr/>
        </p:nvSpPr>
        <p:spPr>
          <a:xfrm>
            <a:off x="1672564" y="3544262"/>
            <a:ext cx="2326154" cy="39600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tabLst>
                <a:tab pos="571500" algn="l"/>
              </a:tabLst>
            </a:pPr>
            <a:r>
              <a:rPr lang="ru-RU" b="1" dirty="0" smtClean="0">
                <a:latin typeface="HelveticaNeueCyr"/>
              </a:rPr>
              <a:t>Россия</a:t>
            </a:r>
            <a:endParaRPr lang="ru-RU" b="1" dirty="0">
              <a:latin typeface="HelveticaNeueCyr"/>
            </a:endParaRPr>
          </a:p>
        </p:txBody>
      </p:sp>
      <p:sp>
        <p:nvSpPr>
          <p:cNvPr id="28" name="Rectangle 16"/>
          <p:cNvSpPr/>
          <p:nvPr/>
        </p:nvSpPr>
        <p:spPr>
          <a:xfrm>
            <a:off x="1672564" y="4012254"/>
            <a:ext cx="2326154" cy="141701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 eaLnBrk="0" hangingPunct="0">
              <a:buFont typeface="Wingdings" pitchFamily="2" charset="2"/>
              <a:buChar char="§"/>
              <a:tabLst>
                <a:tab pos="571500" algn="l"/>
              </a:tabLst>
            </a:pPr>
            <a:r>
              <a:rPr lang="ru-RU" sz="1400" dirty="0" smtClean="0">
                <a:solidFill>
                  <a:schemeClr val="tx1"/>
                </a:solidFill>
                <a:latin typeface="HelveticaNeueCyr"/>
              </a:rPr>
              <a:t>Обеспечение </a:t>
            </a:r>
            <a:r>
              <a:rPr lang="ru-RU" sz="1400" dirty="0" err="1" smtClean="0">
                <a:solidFill>
                  <a:schemeClr val="tx1"/>
                </a:solidFill>
                <a:latin typeface="HelveticaNeueCyr"/>
              </a:rPr>
              <a:t>энергобезопасности</a:t>
            </a:r>
            <a:endParaRPr lang="ru-RU" sz="1400" dirty="0" smtClean="0">
              <a:solidFill>
                <a:schemeClr val="tx1"/>
              </a:solidFill>
              <a:latin typeface="HelveticaNeueCyr"/>
            </a:endParaRPr>
          </a:p>
          <a:p>
            <a:pPr marL="285750" indent="-285750" eaLnBrk="0" hangingPunct="0">
              <a:buFont typeface="Wingdings" pitchFamily="2" charset="2"/>
              <a:buChar char="§"/>
              <a:tabLst>
                <a:tab pos="571500" algn="l"/>
              </a:tabLst>
            </a:pPr>
            <a:r>
              <a:rPr lang="ru-RU" sz="1400" dirty="0" smtClean="0">
                <a:solidFill>
                  <a:schemeClr val="tx1"/>
                </a:solidFill>
                <a:latin typeface="HelveticaNeueCyr"/>
              </a:rPr>
              <a:t>Рост ВВП, экспортных доходов, налоговых поступлений</a:t>
            </a:r>
            <a:endParaRPr lang="ru-RU" sz="1400" dirty="0">
              <a:solidFill>
                <a:schemeClr val="tx1"/>
              </a:solidFill>
              <a:latin typeface="HelveticaNeueCyr"/>
            </a:endParaRPr>
          </a:p>
        </p:txBody>
      </p:sp>
      <p:sp>
        <p:nvSpPr>
          <p:cNvPr id="30" name="AutoShape 5"/>
          <p:cNvSpPr>
            <a:spLocks noChangeArrowheads="1"/>
          </p:cNvSpPr>
          <p:nvPr/>
        </p:nvSpPr>
        <p:spPr bwMode="auto">
          <a:xfrm flipV="1">
            <a:off x="4161334" y="2976524"/>
            <a:ext cx="487945" cy="38456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6772 w 21600"/>
              <a:gd name="T13" fmla="*/ 6772 h 21600"/>
              <a:gd name="T14" fmla="*/ 14828 w 21600"/>
              <a:gd name="T15" fmla="*/ 14828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9943" y="21600"/>
                </a:lnTo>
                <a:lnTo>
                  <a:pt x="11657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" name="Line 7"/>
          <p:cNvSpPr>
            <a:spLocks noChangeShapeType="1"/>
          </p:cNvSpPr>
          <p:nvPr/>
        </p:nvSpPr>
        <p:spPr bwMode="auto">
          <a:xfrm>
            <a:off x="1799489" y="2368933"/>
            <a:ext cx="2326154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ru-RU" sz="1600"/>
          </a:p>
        </p:txBody>
      </p:sp>
      <p:sp>
        <p:nvSpPr>
          <p:cNvPr id="32" name="Line 8"/>
          <p:cNvSpPr>
            <a:spLocks noChangeShapeType="1"/>
          </p:cNvSpPr>
          <p:nvPr/>
        </p:nvSpPr>
        <p:spPr bwMode="auto">
          <a:xfrm>
            <a:off x="4771665" y="2283818"/>
            <a:ext cx="2326154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3" name="Rectangle 9"/>
          <p:cNvSpPr>
            <a:spLocks noChangeArrowheads="1"/>
          </p:cNvSpPr>
          <p:nvPr/>
        </p:nvSpPr>
        <p:spPr bwMode="auto">
          <a:xfrm>
            <a:off x="1799489" y="1520472"/>
            <a:ext cx="2326154" cy="72000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tabLst>
                <a:tab pos="571500" algn="l"/>
              </a:tabLst>
            </a:pPr>
            <a:r>
              <a:rPr lang="ru-RU" b="1" dirty="0">
                <a:solidFill>
                  <a:schemeClr val="lt1"/>
                </a:solidFill>
                <a:latin typeface="HelveticaNeueCyr"/>
                <a:cs typeface="+mn-cs"/>
              </a:rPr>
              <a:t>Рыночные механизмы</a:t>
            </a:r>
            <a:endParaRPr lang="de-DE" b="1" dirty="0">
              <a:solidFill>
                <a:schemeClr val="lt1"/>
              </a:solidFill>
              <a:latin typeface="HelveticaNeueCyr"/>
              <a:cs typeface="+mn-cs"/>
            </a:endParaRPr>
          </a:p>
        </p:txBody>
      </p:sp>
      <p:sp>
        <p:nvSpPr>
          <p:cNvPr id="34" name="Rectangle 10"/>
          <p:cNvSpPr>
            <a:spLocks noChangeArrowheads="1"/>
          </p:cNvSpPr>
          <p:nvPr/>
        </p:nvSpPr>
        <p:spPr bwMode="auto">
          <a:xfrm>
            <a:off x="4771665" y="1412776"/>
            <a:ext cx="2326154" cy="72000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tabLst>
                <a:tab pos="571500" algn="l"/>
              </a:tabLst>
            </a:pPr>
            <a:r>
              <a:rPr lang="ru-RU" b="1" dirty="0" err="1">
                <a:solidFill>
                  <a:schemeClr val="lt1"/>
                </a:solidFill>
                <a:latin typeface="HelveticaNeueCyr"/>
                <a:cs typeface="+mn-cs"/>
              </a:rPr>
              <a:t>Энергополитика</a:t>
            </a:r>
            <a:endParaRPr lang="de-DE" b="1" dirty="0">
              <a:solidFill>
                <a:schemeClr val="lt1"/>
              </a:solidFill>
              <a:latin typeface="HelveticaNeueCyr"/>
              <a:cs typeface="+mn-cs"/>
            </a:endParaRPr>
          </a:p>
        </p:txBody>
      </p:sp>
      <p:grpSp>
        <p:nvGrpSpPr>
          <p:cNvPr id="35" name="Group 11"/>
          <p:cNvGrpSpPr>
            <a:grpSpLocks/>
          </p:cNvGrpSpPr>
          <p:nvPr/>
        </p:nvGrpSpPr>
        <p:grpSpPr bwMode="auto">
          <a:xfrm rot="907809">
            <a:off x="3211824" y="1915099"/>
            <a:ext cx="2592000" cy="1220788"/>
            <a:chOff x="1390" y="2928"/>
            <a:chExt cx="2929" cy="769"/>
          </a:xfrm>
        </p:grpSpPr>
        <p:sp>
          <p:nvSpPr>
            <p:cNvPr id="36" name="Freeform 12"/>
            <p:cNvSpPr>
              <a:spLocks/>
            </p:cNvSpPr>
            <p:nvPr/>
          </p:nvSpPr>
          <p:spPr bwMode="auto">
            <a:xfrm>
              <a:off x="1390" y="2928"/>
              <a:ext cx="2929" cy="769"/>
            </a:xfrm>
            <a:custGeom>
              <a:avLst/>
              <a:gdLst>
                <a:gd name="T0" fmla="*/ 0 w 2929"/>
                <a:gd name="T1" fmla="*/ 528 h 769"/>
                <a:gd name="T2" fmla="*/ 0 w 2929"/>
                <a:gd name="T3" fmla="*/ 768 h 769"/>
                <a:gd name="T4" fmla="*/ 2928 w 2929"/>
                <a:gd name="T5" fmla="*/ 240 h 769"/>
                <a:gd name="T6" fmla="*/ 2928 w 2929"/>
                <a:gd name="T7" fmla="*/ 0 h 76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29"/>
                <a:gd name="T13" fmla="*/ 0 h 769"/>
                <a:gd name="T14" fmla="*/ 2929 w 2929"/>
                <a:gd name="T15" fmla="*/ 769 h 76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29" h="769">
                  <a:moveTo>
                    <a:pt x="0" y="528"/>
                  </a:moveTo>
                  <a:lnTo>
                    <a:pt x="0" y="768"/>
                  </a:lnTo>
                  <a:lnTo>
                    <a:pt x="2928" y="240"/>
                  </a:lnTo>
                  <a:lnTo>
                    <a:pt x="2928" y="0"/>
                  </a:lnTo>
                </a:path>
              </a:pathLst>
            </a:custGeom>
            <a:noFill/>
            <a:ln w="50800" cap="rnd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Line 13"/>
            <p:cNvSpPr>
              <a:spLocks noChangeShapeType="1"/>
            </p:cNvSpPr>
            <p:nvPr/>
          </p:nvSpPr>
          <p:spPr bwMode="auto">
            <a:xfrm rot="20993914" flipV="1">
              <a:off x="2822" y="3168"/>
              <a:ext cx="0" cy="48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endParaRPr lang="ru-RU"/>
            </a:p>
          </p:txBody>
        </p:sp>
      </p:grpSp>
      <p:sp>
        <p:nvSpPr>
          <p:cNvPr id="40" name="TextBox 5"/>
          <p:cNvSpPr txBox="1">
            <a:spLocks noChangeArrowheads="1"/>
          </p:cNvSpPr>
          <p:nvPr/>
        </p:nvSpPr>
        <p:spPr bwMode="auto">
          <a:xfrm>
            <a:off x="785786" y="5517232"/>
            <a:ext cx="757494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chemeClr val="tx2"/>
                </a:solidFill>
                <a:latin typeface="HelveticaNeueCyr" pitchFamily="50" charset="-52"/>
              </a:rPr>
              <a:t>Рыночные механизмы сильнее политических факторов</a:t>
            </a:r>
            <a:endParaRPr lang="en-US" sz="2000" b="1" dirty="0">
              <a:solidFill>
                <a:schemeClr val="tx2"/>
              </a:solidFill>
              <a:latin typeface="HelveticaNeueCyr" pitchFamily="50" charset="-52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680857" y="3456844"/>
            <a:ext cx="5571565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Slide Number Placeholder 2"/>
          <p:cNvSpPr>
            <a:spLocks noGrp="1"/>
          </p:cNvSpPr>
          <p:nvPr>
            <p:ph type="sldNum" sz="quarter" idx="12"/>
          </p:nvPr>
        </p:nvSpPr>
        <p:spPr bwMode="auto">
          <a:xfrm>
            <a:off x="7696039" y="6492878"/>
            <a:ext cx="1406769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15C3AB4-A9C6-469F-8271-934015F7A6C4}" type="slidenum">
              <a:rPr lang="ru-RU" sz="1600" b="1">
                <a:solidFill>
                  <a:schemeClr val="bg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ru-RU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79320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0"/>
            <a:ext cx="6715172" cy="1228725"/>
          </a:xfrm>
        </p:spPr>
        <p:txBody>
          <a:bodyPr/>
          <a:lstStyle/>
          <a:p>
            <a:r>
              <a:rPr lang="ru-RU" dirty="0" smtClean="0"/>
              <a:t>Иранская нефть на рынке ЕС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BE85E9-56CC-4895-A2F7-5849F9C16EA2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1071546"/>
            <a:ext cx="5429288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571604" y="714356"/>
            <a:ext cx="66437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Импорт иранской нефти странами ЕС, 2010</a:t>
            </a:r>
            <a:endParaRPr lang="ru-RU" dirty="0"/>
          </a:p>
        </p:txBody>
      </p:sp>
      <p:pic>
        <p:nvPicPr>
          <p:cNvPr id="634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52" y="3857628"/>
            <a:ext cx="5572164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1285852" y="3571876"/>
            <a:ext cx="66437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Доля иранской нефти на рынках стран ЕС, 2010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6643702" y="3357562"/>
            <a:ext cx="4429125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400" i="1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Источник: </a:t>
            </a:r>
            <a:r>
              <a:rPr lang="ru-RU" sz="1400" i="1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МЭА, </a:t>
            </a:r>
            <a:r>
              <a:rPr lang="en-US" sz="1400" i="1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CGES</a:t>
            </a:r>
            <a:endParaRPr lang="en-US" sz="1400" i="1" dirty="0">
              <a:solidFill>
                <a:schemeClr val="accent1">
                  <a:lumMod val="50000"/>
                </a:schemeClr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0"/>
            <a:ext cx="6500857" cy="1228725"/>
          </a:xfrm>
        </p:spPr>
        <p:txBody>
          <a:bodyPr/>
          <a:lstStyle/>
          <a:p>
            <a:r>
              <a:rPr lang="ru-RU" dirty="0" smtClean="0"/>
              <a:t>Влияние санкций на цены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BE85E9-56CC-4895-A2F7-5849F9C16EA2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214422"/>
            <a:ext cx="7929618" cy="454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3214678" y="5857892"/>
            <a:ext cx="4429125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400" i="1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Источник: </a:t>
            </a:r>
            <a:r>
              <a:rPr lang="en-US" sz="1400" i="1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CGES</a:t>
            </a:r>
            <a:endParaRPr lang="en-US" sz="1400" i="1" dirty="0">
              <a:solidFill>
                <a:schemeClr val="accent1">
                  <a:lumMod val="50000"/>
                </a:schemeClr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7"/>
          <p:cNvSpPr txBox="1">
            <a:spLocks noChangeArrowheads="1"/>
          </p:cNvSpPr>
          <p:nvPr/>
        </p:nvSpPr>
        <p:spPr bwMode="auto">
          <a:xfrm>
            <a:off x="1710378" y="1988840"/>
            <a:ext cx="605213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44500" lvl="1" indent="-444500" eaLnBrk="0" hangingPunct="0">
              <a:lnSpc>
                <a:spcPct val="120000"/>
              </a:lnSpc>
              <a:buClr>
                <a:srgbClr val="525252"/>
              </a:buClr>
              <a:buFont typeface="Arial" charset="0"/>
              <a:buNone/>
            </a:pPr>
            <a:endParaRPr lang="en-US" sz="3600" b="1" dirty="0">
              <a:solidFill>
                <a:schemeClr val="accent5"/>
              </a:solidFill>
              <a:latin typeface="HelveticaNeueCyr" pitchFamily="50" charset="-52"/>
            </a:endParaRPr>
          </a:p>
          <a:p>
            <a:pPr marL="444500" lvl="1" indent="-444500" algn="ctr" eaLnBrk="0" hangingPunct="0">
              <a:lnSpc>
                <a:spcPct val="120000"/>
              </a:lnSpc>
              <a:buClr>
                <a:srgbClr val="525252"/>
              </a:buClr>
              <a:buFont typeface="Arial" charset="0"/>
              <a:buNone/>
            </a:pPr>
            <a:r>
              <a:rPr lang="ru-RU" sz="3600" b="1" dirty="0" smtClean="0">
                <a:solidFill>
                  <a:schemeClr val="accent5"/>
                </a:solidFill>
                <a:latin typeface="HelveticaNeueCyr" pitchFamily="50" charset="-52"/>
              </a:rPr>
              <a:t>Спасибо за внимание!</a:t>
            </a:r>
            <a:endParaRPr lang="ru-RU" sz="3600" b="1" dirty="0" smtClean="0">
              <a:solidFill>
                <a:schemeClr val="accent5"/>
              </a:solidFill>
              <a:latin typeface="HelveticaNeueCyr" pitchFamily="5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207196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Box 4"/>
          <p:cNvSpPr txBox="1">
            <a:spLocks noChangeArrowheads="1"/>
          </p:cNvSpPr>
          <p:nvPr/>
        </p:nvSpPr>
        <p:spPr bwMode="auto">
          <a:xfrm>
            <a:off x="1552575" y="273050"/>
            <a:ext cx="60912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sz="3200" b="1">
                <a:solidFill>
                  <a:schemeClr val="tx2"/>
                </a:solidFill>
                <a:latin typeface="Trebuchet MS" pitchFamily="34" charset="0"/>
              </a:rPr>
              <a:t>Ориентиры Энергостратегии</a:t>
            </a:r>
            <a:endParaRPr lang="en-US" sz="3200" b="1">
              <a:solidFill>
                <a:schemeClr val="tx2"/>
              </a:solidFill>
              <a:latin typeface="Trebuchet MS" pitchFamily="34" charset="0"/>
            </a:endParaRPr>
          </a:p>
        </p:txBody>
      </p:sp>
      <p:graphicFrame>
        <p:nvGraphicFramePr>
          <p:cNvPr id="1026" name="Диаграмма 40"/>
          <p:cNvGraphicFramePr>
            <a:graphicFrameLocks/>
          </p:cNvGraphicFramePr>
          <p:nvPr/>
        </p:nvGraphicFramePr>
        <p:xfrm>
          <a:off x="200025" y="1290638"/>
          <a:ext cx="8994775" cy="3773487"/>
        </p:xfrm>
        <a:graphic>
          <a:graphicData uri="http://schemas.openxmlformats.org/presentationml/2006/ole">
            <p:oleObj spid="_x0000_s1078" r:id="rId3" imgW="8992379" imgH="3773751" progId="Excel.Sheet.8">
              <p:embed/>
            </p:oleObj>
          </a:graphicData>
        </a:graphic>
      </p:graphicFrame>
      <p:sp>
        <p:nvSpPr>
          <p:cNvPr id="1028" name="TextBox 5"/>
          <p:cNvSpPr txBox="1">
            <a:spLocks noChangeArrowheads="1"/>
          </p:cNvSpPr>
          <p:nvPr/>
        </p:nvSpPr>
        <p:spPr bwMode="auto">
          <a:xfrm>
            <a:off x="1619250" y="1052513"/>
            <a:ext cx="59055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sz="1600" b="1">
                <a:solidFill>
                  <a:schemeClr val="tx2"/>
                </a:solidFill>
                <a:latin typeface="HelveticaNeueCyr"/>
              </a:rPr>
              <a:t>Сценарии экспорта нефти и нефтепродуктов (</a:t>
            </a:r>
            <a:r>
              <a:rPr lang="ru-RU" sz="1200" b="1">
                <a:solidFill>
                  <a:schemeClr val="tx2"/>
                </a:solidFill>
                <a:latin typeface="HelveticaNeueCyr"/>
              </a:rPr>
              <a:t>млн. т</a:t>
            </a:r>
            <a:r>
              <a:rPr lang="ru-RU" sz="1600" b="1">
                <a:solidFill>
                  <a:schemeClr val="tx2"/>
                </a:solidFill>
                <a:latin typeface="HelveticaNeueCyr"/>
              </a:rPr>
              <a:t>)</a:t>
            </a:r>
            <a:endParaRPr lang="en-US" sz="1600">
              <a:solidFill>
                <a:schemeClr val="tx2"/>
              </a:solidFill>
              <a:latin typeface="HelveticaNeueCyr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24075" y="4941888"/>
            <a:ext cx="4897438" cy="3063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400" i="1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Источник: Энергетическая стратегия РФ до 2030 г.</a:t>
            </a:r>
            <a:endParaRPr lang="en-US" sz="1400" i="1" dirty="0">
              <a:solidFill>
                <a:schemeClr val="accent1">
                  <a:lumMod val="50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1030" name="TextBox 17"/>
          <p:cNvSpPr txBox="1">
            <a:spLocks noChangeArrowheads="1"/>
          </p:cNvSpPr>
          <p:nvPr/>
        </p:nvSpPr>
        <p:spPr bwMode="auto">
          <a:xfrm>
            <a:off x="300038" y="5292725"/>
            <a:ext cx="83439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sz="2000" b="1" dirty="0">
                <a:solidFill>
                  <a:schemeClr val="tx2"/>
                </a:solidFill>
                <a:latin typeface="Georgia" pitchFamily="18" charset="0"/>
              </a:rPr>
              <a:t>Энергетическая стратегия предполагает компенсацию снижения экспорта в Европу увеличением поставок в АТР</a:t>
            </a:r>
          </a:p>
        </p:txBody>
      </p:sp>
      <p:sp>
        <p:nvSpPr>
          <p:cNvPr id="8" name="Slide Number Placeholder 2"/>
          <p:cNvSpPr txBox="1">
            <a:spLocks/>
          </p:cNvSpPr>
          <p:nvPr/>
        </p:nvSpPr>
        <p:spPr>
          <a:xfrm>
            <a:off x="6830888" y="652025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prstClr val="black">
                    <a:tint val="75000"/>
                  </a:prstClr>
                </a:solidFill>
                <a:latin typeface="Georgia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>
              <a:defRPr/>
            </a:pPr>
            <a:fld id="{F090EC48-0D15-4B80-AB8A-86ACEB325DA5}" type="slidenum">
              <a:rPr lang="ru-RU" smtClean="0">
                <a:solidFill>
                  <a:schemeClr val="bg1"/>
                </a:solidFill>
              </a:rPr>
              <a:pPr>
                <a:defRPr/>
              </a:pPr>
              <a:t>2</a:t>
            </a:fld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-214338"/>
            <a:ext cx="6929486" cy="1228725"/>
          </a:xfrm>
        </p:spPr>
        <p:txBody>
          <a:bodyPr/>
          <a:lstStyle/>
          <a:p>
            <a:r>
              <a:rPr lang="ru-RU" dirty="0" smtClean="0"/>
              <a:t>Баланс российской нефти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BE85E9-56CC-4895-A2F7-5849F9C16EA2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  <p:pic>
        <p:nvPicPr>
          <p:cNvPr id="6144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71612"/>
            <a:ext cx="9053647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2285984" y="5572140"/>
            <a:ext cx="4429125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400" i="1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Источник: </a:t>
            </a:r>
            <a:r>
              <a:rPr lang="ru-RU" sz="1400" i="1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МЭА, </a:t>
            </a:r>
            <a:r>
              <a:rPr lang="en-US" sz="1400" i="1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WEO 2011</a:t>
            </a:r>
            <a:endParaRPr lang="en-US" sz="1400" i="1" dirty="0">
              <a:solidFill>
                <a:schemeClr val="accent1">
                  <a:lumMod val="50000"/>
                </a:schemeClr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Диаграмма 40"/>
          <p:cNvGraphicFramePr>
            <a:graphicFrameLocks/>
          </p:cNvGraphicFramePr>
          <p:nvPr/>
        </p:nvGraphicFramePr>
        <p:xfrm>
          <a:off x="163513" y="1449388"/>
          <a:ext cx="4673600" cy="3557587"/>
        </p:xfrm>
        <a:graphic>
          <a:graphicData uri="http://schemas.openxmlformats.org/presentationml/2006/ole">
            <p:oleObj spid="_x0000_s2149" r:id="rId3" imgW="4669941" imgH="3554276" progId="Excel.Chart.8">
              <p:embed/>
            </p:oleObj>
          </a:graphicData>
        </a:graphic>
      </p:graphicFrame>
      <p:sp>
        <p:nvSpPr>
          <p:cNvPr id="2052" name="TextBox 5"/>
          <p:cNvSpPr txBox="1">
            <a:spLocks noChangeArrowheads="1"/>
          </p:cNvSpPr>
          <p:nvPr/>
        </p:nvSpPr>
        <p:spPr bwMode="auto">
          <a:xfrm>
            <a:off x="739775" y="1214438"/>
            <a:ext cx="376078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sz="1600" b="1">
                <a:solidFill>
                  <a:schemeClr val="tx2"/>
                </a:solidFill>
                <a:latin typeface="HelveticaNeueCyr"/>
              </a:rPr>
              <a:t>Импорт нефти в 2010 г.</a:t>
            </a:r>
            <a:endParaRPr lang="en-US" sz="1600">
              <a:solidFill>
                <a:schemeClr val="tx2"/>
              </a:solidFill>
              <a:latin typeface="HelveticaNeueCyr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28875" y="4786313"/>
            <a:ext cx="4429125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400" i="1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Источник: Департамент энергетики США</a:t>
            </a:r>
            <a:endParaRPr lang="en-US" sz="1400" i="1" dirty="0">
              <a:solidFill>
                <a:schemeClr val="accent1">
                  <a:lumMod val="50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2054" name="TextBox 4"/>
          <p:cNvSpPr txBox="1">
            <a:spLocks noChangeArrowheads="1"/>
          </p:cNvSpPr>
          <p:nvPr/>
        </p:nvSpPr>
        <p:spPr bwMode="auto">
          <a:xfrm>
            <a:off x="1592263" y="330200"/>
            <a:ext cx="60039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sz="3200" b="1">
                <a:solidFill>
                  <a:schemeClr val="tx2"/>
                </a:solidFill>
                <a:latin typeface="Trebuchet MS" pitchFamily="34" charset="0"/>
              </a:rPr>
              <a:t>Структура импорта в США</a:t>
            </a:r>
            <a:endParaRPr lang="en-US" sz="3200" b="1">
              <a:solidFill>
                <a:schemeClr val="tx2"/>
              </a:solidFill>
              <a:latin typeface="Trebuchet MS" pitchFamily="34" charset="0"/>
            </a:endParaRPr>
          </a:p>
        </p:txBody>
      </p:sp>
      <p:graphicFrame>
        <p:nvGraphicFramePr>
          <p:cNvPr id="2051" name="Диаграмма 40"/>
          <p:cNvGraphicFramePr>
            <a:graphicFrameLocks/>
          </p:cNvGraphicFramePr>
          <p:nvPr/>
        </p:nvGraphicFramePr>
        <p:xfrm>
          <a:off x="4449763" y="1449388"/>
          <a:ext cx="4673600" cy="3557587"/>
        </p:xfrm>
        <a:graphic>
          <a:graphicData uri="http://schemas.openxmlformats.org/presentationml/2006/ole">
            <p:oleObj spid="_x0000_s2150" r:id="rId4" imgW="4676037" imgH="3554276" progId="Excel.Chart.8">
              <p:embed/>
            </p:oleObj>
          </a:graphicData>
        </a:graphic>
      </p:graphicFrame>
      <p:sp>
        <p:nvSpPr>
          <p:cNvPr id="2055" name="TextBox 10"/>
          <p:cNvSpPr txBox="1">
            <a:spLocks noChangeArrowheads="1"/>
          </p:cNvSpPr>
          <p:nvPr/>
        </p:nvSpPr>
        <p:spPr bwMode="auto">
          <a:xfrm>
            <a:off x="4929188" y="1214438"/>
            <a:ext cx="40005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sz="1600" b="1">
                <a:solidFill>
                  <a:schemeClr val="tx2"/>
                </a:solidFill>
                <a:latin typeface="HelveticaNeueCyr"/>
              </a:rPr>
              <a:t>Импорт нефтепродуктов в 2010 г.</a:t>
            </a:r>
            <a:endParaRPr lang="en-US" sz="1600">
              <a:solidFill>
                <a:schemeClr val="tx2"/>
              </a:solidFill>
              <a:latin typeface="HelveticaNeueCyr"/>
            </a:endParaRPr>
          </a:p>
        </p:txBody>
      </p:sp>
      <p:sp>
        <p:nvSpPr>
          <p:cNvPr id="2056" name="TextBox 17"/>
          <p:cNvSpPr txBox="1">
            <a:spLocks noChangeArrowheads="1"/>
          </p:cNvSpPr>
          <p:nvPr/>
        </p:nvSpPr>
        <p:spPr bwMode="auto">
          <a:xfrm>
            <a:off x="571500" y="5243513"/>
            <a:ext cx="84296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sz="2000" b="1" dirty="0">
                <a:solidFill>
                  <a:schemeClr val="tx2"/>
                </a:solidFill>
                <a:latin typeface="Georgia" pitchFamily="18" charset="0"/>
              </a:rPr>
              <a:t>Доля России на рынке нефти и нефтепродуктов США относительно </a:t>
            </a:r>
            <a:r>
              <a:rPr lang="ru-RU" sz="2000" b="1" dirty="0" smtClean="0">
                <a:solidFill>
                  <a:schemeClr val="tx2"/>
                </a:solidFill>
                <a:latin typeface="Georgia" pitchFamily="18" charset="0"/>
              </a:rPr>
              <a:t>невысока из-за удаленности рынка</a:t>
            </a:r>
            <a:endParaRPr lang="ru-RU" sz="2000" b="1" dirty="0">
              <a:solidFill>
                <a:schemeClr val="tx2"/>
              </a:solidFill>
              <a:latin typeface="Georgia" pitchFamily="18" charset="0"/>
            </a:endParaRPr>
          </a:p>
        </p:txBody>
      </p:sp>
      <p:sp>
        <p:nvSpPr>
          <p:cNvPr id="9" name="Slide Number Placeholder 2"/>
          <p:cNvSpPr txBox="1">
            <a:spLocks/>
          </p:cNvSpPr>
          <p:nvPr/>
        </p:nvSpPr>
        <p:spPr>
          <a:xfrm>
            <a:off x="6830888" y="652025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prstClr val="black">
                    <a:tint val="75000"/>
                  </a:prstClr>
                </a:solidFill>
                <a:latin typeface="Georgia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>
              <a:defRPr/>
            </a:pPr>
            <a:fld id="{F090EC48-0D15-4B80-AB8A-86ACEB325DA5}" type="slidenum">
              <a:rPr lang="ru-RU" smtClean="0">
                <a:solidFill>
                  <a:schemeClr val="bg1"/>
                </a:solidFill>
              </a:rPr>
              <a:pPr>
                <a:defRPr/>
              </a:pPr>
              <a:t>4</a:t>
            </a:fld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hart 10"/>
          <p:cNvGraphicFramePr>
            <a:graphicFrameLocks/>
          </p:cNvGraphicFramePr>
          <p:nvPr/>
        </p:nvGraphicFramePr>
        <p:xfrm>
          <a:off x="251520" y="1484784"/>
          <a:ext cx="8892480" cy="3384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2532" name="TextBox 4"/>
          <p:cNvSpPr txBox="1">
            <a:spLocks noChangeArrowheads="1"/>
          </p:cNvSpPr>
          <p:nvPr/>
        </p:nvSpPr>
        <p:spPr bwMode="auto">
          <a:xfrm>
            <a:off x="1547813" y="0"/>
            <a:ext cx="6119812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sz="3200" b="1">
                <a:solidFill>
                  <a:schemeClr val="tx2"/>
                </a:solidFill>
                <a:latin typeface="Trebuchet MS" pitchFamily="34" charset="0"/>
              </a:rPr>
              <a:t>Рыночная ниша на рынке нефти США</a:t>
            </a:r>
            <a:endParaRPr lang="en-US" sz="3200" b="1">
              <a:solidFill>
                <a:schemeClr val="tx2"/>
              </a:solidFill>
              <a:latin typeface="Trebuchet MS" pitchFamily="34" charset="0"/>
            </a:endParaRPr>
          </a:p>
        </p:txBody>
      </p:sp>
      <p:sp>
        <p:nvSpPr>
          <p:cNvPr id="22533" name="TextBox 17"/>
          <p:cNvSpPr txBox="1">
            <a:spLocks noChangeArrowheads="1"/>
          </p:cNvSpPr>
          <p:nvPr/>
        </p:nvSpPr>
        <p:spPr bwMode="auto">
          <a:xfrm>
            <a:off x="214313" y="5300663"/>
            <a:ext cx="88582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b="1" dirty="0">
                <a:solidFill>
                  <a:schemeClr val="tx2"/>
                </a:solidFill>
                <a:latin typeface="Georgia" pitchFamily="18" charset="0"/>
              </a:rPr>
              <a:t>Объем чистого импорта </a:t>
            </a:r>
            <a:r>
              <a:rPr lang="ru-RU" b="1" dirty="0" smtClean="0">
                <a:solidFill>
                  <a:schemeClr val="tx2"/>
                </a:solidFill>
                <a:latin typeface="Georgia" pitchFamily="18" charset="0"/>
              </a:rPr>
              <a:t>жидких УВ </a:t>
            </a:r>
            <a:r>
              <a:rPr lang="ru-RU" b="1" dirty="0">
                <a:solidFill>
                  <a:schemeClr val="tx2"/>
                </a:solidFill>
                <a:latin typeface="Georgia" pitchFamily="18" charset="0"/>
              </a:rPr>
              <a:t>в США снижается из-за роста производства </a:t>
            </a:r>
            <a:r>
              <a:rPr lang="ru-RU" b="1" dirty="0" err="1" smtClean="0">
                <a:solidFill>
                  <a:schemeClr val="tx2"/>
                </a:solidFill>
                <a:latin typeface="Georgia" pitchFamily="18" charset="0"/>
              </a:rPr>
              <a:t>биотоплива</a:t>
            </a:r>
            <a:r>
              <a:rPr lang="ru-RU" b="1" dirty="0" smtClean="0">
                <a:solidFill>
                  <a:schemeClr val="tx2"/>
                </a:solidFill>
                <a:latin typeface="Georgia" pitchFamily="18" charset="0"/>
              </a:rPr>
              <a:t>, сланцевой </a:t>
            </a:r>
            <a:r>
              <a:rPr lang="ru-RU" b="1" dirty="0">
                <a:solidFill>
                  <a:schemeClr val="tx2"/>
                </a:solidFill>
                <a:latin typeface="Georgia" pitchFamily="18" charset="0"/>
              </a:rPr>
              <a:t>нефти </a:t>
            </a:r>
            <a:r>
              <a:rPr lang="ru-RU" b="1" dirty="0" smtClean="0">
                <a:solidFill>
                  <a:schemeClr val="tx2"/>
                </a:solidFill>
                <a:latin typeface="Georgia" pitchFamily="18" charset="0"/>
              </a:rPr>
              <a:t>и добычи на шельфе</a:t>
            </a:r>
            <a:endParaRPr lang="ru-RU" b="1" dirty="0">
              <a:solidFill>
                <a:schemeClr val="tx2"/>
              </a:solidFill>
              <a:latin typeface="Georgia" pitchFamily="18" charset="0"/>
            </a:endParaRPr>
          </a:p>
        </p:txBody>
      </p:sp>
      <p:sp>
        <p:nvSpPr>
          <p:cNvPr id="22534" name="TextBox 8"/>
          <p:cNvSpPr txBox="1">
            <a:spLocks noChangeArrowheads="1"/>
          </p:cNvSpPr>
          <p:nvPr/>
        </p:nvSpPr>
        <p:spPr bwMode="auto">
          <a:xfrm>
            <a:off x="1619250" y="1125538"/>
            <a:ext cx="59055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sz="1600" b="1">
                <a:solidFill>
                  <a:schemeClr val="tx2"/>
                </a:solidFill>
                <a:latin typeface="HelveticaNeueCyr"/>
              </a:rPr>
              <a:t>Прогнозный баланс нефти* в США (</a:t>
            </a:r>
            <a:r>
              <a:rPr lang="ru-RU" sz="1200" b="1">
                <a:solidFill>
                  <a:schemeClr val="tx2"/>
                </a:solidFill>
                <a:latin typeface="HelveticaNeueCyr"/>
              </a:rPr>
              <a:t>млн. т</a:t>
            </a:r>
            <a:r>
              <a:rPr lang="ru-RU" sz="1600" b="1">
                <a:solidFill>
                  <a:schemeClr val="tx2"/>
                </a:solidFill>
                <a:latin typeface="HelveticaNeueCyr"/>
              </a:rPr>
              <a:t>)</a:t>
            </a:r>
            <a:endParaRPr lang="en-US" sz="1600">
              <a:solidFill>
                <a:schemeClr val="tx2"/>
              </a:solidFill>
              <a:latin typeface="HelveticaNeueCyr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71725" y="4914900"/>
            <a:ext cx="4429125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400" i="1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Источник: Департамент энергетики США</a:t>
            </a:r>
            <a:endParaRPr lang="en-US" sz="1400" i="1" dirty="0">
              <a:solidFill>
                <a:schemeClr val="accent1">
                  <a:lumMod val="50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22536" name="TextBox 9"/>
          <p:cNvSpPr txBox="1">
            <a:spLocks noChangeArrowheads="1"/>
          </p:cNvSpPr>
          <p:nvPr/>
        </p:nvSpPr>
        <p:spPr bwMode="auto">
          <a:xfrm>
            <a:off x="6875463" y="3644900"/>
            <a:ext cx="201771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200"/>
              <a:t>* - </a:t>
            </a:r>
            <a:r>
              <a:rPr lang="ru-RU" sz="1200"/>
              <a:t>вкл. биотопливо, СУГ, проч</a:t>
            </a:r>
            <a:r>
              <a:rPr lang="ru-RU" sz="1400"/>
              <a:t>.</a:t>
            </a:r>
          </a:p>
        </p:txBody>
      </p:sp>
      <p:sp>
        <p:nvSpPr>
          <p:cNvPr id="9" name="Slide Number Placeholder 2"/>
          <p:cNvSpPr txBox="1">
            <a:spLocks/>
          </p:cNvSpPr>
          <p:nvPr/>
        </p:nvSpPr>
        <p:spPr>
          <a:xfrm>
            <a:off x="6830888" y="652025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prstClr val="black">
                    <a:tint val="75000"/>
                  </a:prstClr>
                </a:solidFill>
                <a:latin typeface="Georgia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>
              <a:defRPr/>
            </a:pPr>
            <a:fld id="{F090EC48-0D15-4B80-AB8A-86ACEB325DA5}" type="slidenum">
              <a:rPr lang="ru-RU" smtClean="0">
                <a:solidFill>
                  <a:schemeClr val="bg1"/>
                </a:solidFill>
              </a:rPr>
              <a:pPr>
                <a:defRPr/>
              </a:pPr>
              <a:t>5</a:t>
            </a:fld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830888" y="6520259"/>
            <a:ext cx="2133600" cy="365125"/>
          </a:xfrm>
        </p:spPr>
        <p:txBody>
          <a:bodyPr/>
          <a:lstStyle/>
          <a:p>
            <a:pPr>
              <a:defRPr/>
            </a:pPr>
            <a:fld id="{F090EC48-0D15-4B80-AB8A-86ACEB325DA5}" type="slidenum">
              <a:rPr lang="ru-RU" smtClean="0">
                <a:solidFill>
                  <a:schemeClr val="bg1"/>
                </a:solidFill>
              </a:rPr>
              <a:pPr>
                <a:defRPr/>
              </a:pPr>
              <a:t>6</a:t>
            </a:fld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3555" name="TextBox 4"/>
          <p:cNvSpPr txBox="1">
            <a:spLocks noChangeArrowheads="1"/>
          </p:cNvSpPr>
          <p:nvPr/>
        </p:nvSpPr>
        <p:spPr bwMode="auto">
          <a:xfrm>
            <a:off x="1524000" y="228600"/>
            <a:ext cx="59515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sz="3200" b="1">
                <a:solidFill>
                  <a:schemeClr val="tx2"/>
                </a:solidFill>
                <a:latin typeface="Trebuchet MS" pitchFamily="34" charset="0"/>
              </a:rPr>
              <a:t>Европейский рынок нефти</a:t>
            </a:r>
            <a:endParaRPr lang="en-US" sz="3200" b="1">
              <a:solidFill>
                <a:schemeClr val="tx2"/>
              </a:solidFill>
              <a:latin typeface="Trebuchet MS" pitchFamily="34" charset="0"/>
            </a:endParaRPr>
          </a:p>
        </p:txBody>
      </p:sp>
      <p:sp>
        <p:nvSpPr>
          <p:cNvPr id="23556" name="TextBox 10"/>
          <p:cNvSpPr txBox="1">
            <a:spLocks noChangeArrowheads="1"/>
          </p:cNvSpPr>
          <p:nvPr/>
        </p:nvSpPr>
        <p:spPr bwMode="auto">
          <a:xfrm>
            <a:off x="3297238" y="914400"/>
            <a:ext cx="253206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sz="1600" b="1">
                <a:solidFill>
                  <a:schemeClr val="tx2"/>
                </a:solidFill>
                <a:latin typeface="HelveticaNeueCyr"/>
              </a:rPr>
              <a:t>Импорт нефти в 2010 г.</a:t>
            </a:r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xmlns="" val="2909351417"/>
              </p:ext>
            </p:extLst>
          </p:nvPr>
        </p:nvGraphicFramePr>
        <p:xfrm>
          <a:off x="228600" y="1295400"/>
          <a:ext cx="8610600" cy="3886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3558" name="TextBox 17"/>
          <p:cNvSpPr txBox="1">
            <a:spLocks noChangeArrowheads="1"/>
          </p:cNvSpPr>
          <p:nvPr/>
        </p:nvSpPr>
        <p:spPr bwMode="auto">
          <a:xfrm>
            <a:off x="1115616" y="5334000"/>
            <a:ext cx="7007696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sz="2000" b="1" dirty="0">
                <a:solidFill>
                  <a:schemeClr val="tx2"/>
                </a:solidFill>
                <a:latin typeface="Georgia" pitchFamily="18" charset="0"/>
              </a:rPr>
              <a:t>Экспорт </a:t>
            </a:r>
            <a:r>
              <a:rPr lang="ru-RU" sz="2000" b="1" dirty="0" smtClean="0">
                <a:solidFill>
                  <a:schemeClr val="tx2"/>
                </a:solidFill>
                <a:latin typeface="Georgia" pitchFamily="18" charset="0"/>
              </a:rPr>
              <a:t>российских нефтепродуктов в Европу стабилизировался</a:t>
            </a:r>
            <a:r>
              <a:rPr lang="ru-RU" sz="2000" b="1" dirty="0">
                <a:solidFill>
                  <a:schemeClr val="tx2"/>
                </a:solidFill>
                <a:latin typeface="Georgia" pitchFamily="18" charset="0"/>
              </a:rPr>
              <a:t>, а сырой нефти </a:t>
            </a:r>
            <a:r>
              <a:rPr lang="ru-RU" sz="2000" b="1" dirty="0" smtClean="0">
                <a:solidFill>
                  <a:schemeClr val="tx2"/>
                </a:solidFill>
                <a:latin typeface="Georgia" pitchFamily="18" charset="0"/>
              </a:rPr>
              <a:t>– снижается</a:t>
            </a:r>
            <a:endParaRPr lang="ru-RU" sz="2000" b="1" dirty="0">
              <a:solidFill>
                <a:schemeClr val="tx2"/>
              </a:solidFill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TextBox 4"/>
          <p:cNvSpPr txBox="1">
            <a:spLocks noChangeArrowheads="1"/>
          </p:cNvSpPr>
          <p:nvPr/>
        </p:nvSpPr>
        <p:spPr bwMode="auto">
          <a:xfrm>
            <a:off x="1487488" y="-71438"/>
            <a:ext cx="6227762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sz="3200" b="1">
                <a:solidFill>
                  <a:schemeClr val="tx2"/>
                </a:solidFill>
                <a:latin typeface="Trebuchet MS" pitchFamily="34" charset="0"/>
              </a:rPr>
              <a:t>Рыночная ниша на Европейском рынке нефти</a:t>
            </a:r>
            <a:endParaRPr lang="en-US" sz="3200" b="1">
              <a:solidFill>
                <a:schemeClr val="tx2"/>
              </a:solidFill>
              <a:latin typeface="Trebuchet MS" pitchFamily="34" charset="0"/>
            </a:endParaRPr>
          </a:p>
        </p:txBody>
      </p:sp>
      <p:sp>
        <p:nvSpPr>
          <p:cNvPr id="24580" name="TextBox 5"/>
          <p:cNvSpPr txBox="1">
            <a:spLocks noChangeArrowheads="1"/>
          </p:cNvSpPr>
          <p:nvPr/>
        </p:nvSpPr>
        <p:spPr bwMode="auto">
          <a:xfrm>
            <a:off x="1714500" y="1071563"/>
            <a:ext cx="590391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sz="1600" b="1">
                <a:solidFill>
                  <a:schemeClr val="tx2"/>
                </a:solidFill>
                <a:latin typeface="HelveticaNeueCyr"/>
              </a:rPr>
              <a:t>Прогнозный баланс нефти в Европе (</a:t>
            </a:r>
            <a:r>
              <a:rPr lang="ru-RU" sz="1200" b="1">
                <a:solidFill>
                  <a:schemeClr val="tx2"/>
                </a:solidFill>
                <a:latin typeface="HelveticaNeueCyr"/>
              </a:rPr>
              <a:t>млн. т</a:t>
            </a:r>
            <a:r>
              <a:rPr lang="ru-RU" sz="1600" b="1">
                <a:solidFill>
                  <a:schemeClr val="tx2"/>
                </a:solidFill>
                <a:latin typeface="HelveticaNeueCyr"/>
              </a:rPr>
              <a:t>)</a:t>
            </a:r>
            <a:endParaRPr lang="en-US" sz="1600">
              <a:solidFill>
                <a:schemeClr val="tx2"/>
              </a:solidFill>
              <a:latin typeface="HelveticaNeueCyr"/>
            </a:endParaRPr>
          </a:p>
        </p:txBody>
      </p:sp>
      <p:sp>
        <p:nvSpPr>
          <p:cNvPr id="24581" name="TextBox 17"/>
          <p:cNvSpPr txBox="1">
            <a:spLocks noChangeArrowheads="1"/>
          </p:cNvSpPr>
          <p:nvPr/>
        </p:nvSpPr>
        <p:spPr bwMode="auto">
          <a:xfrm>
            <a:off x="179512" y="5133975"/>
            <a:ext cx="8713663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just" eaLnBrk="1" hangingPunct="1"/>
            <a:r>
              <a:rPr lang="ru-RU" b="1" dirty="0">
                <a:solidFill>
                  <a:schemeClr val="tx2"/>
                </a:solidFill>
                <a:latin typeface="Georgia" pitchFamily="18" charset="0"/>
              </a:rPr>
              <a:t>Российские поставки нефти и нефтепродуктов в Европу будут снижаться из-за падения </a:t>
            </a:r>
            <a:r>
              <a:rPr lang="ru-RU" b="1" dirty="0" smtClean="0">
                <a:solidFill>
                  <a:schemeClr val="tx2"/>
                </a:solidFill>
                <a:latin typeface="Georgia" pitchFamily="18" charset="0"/>
              </a:rPr>
              <a:t>добычи в </a:t>
            </a:r>
            <a:r>
              <a:rPr lang="ru-RU" b="1" dirty="0">
                <a:solidFill>
                  <a:schemeClr val="tx2"/>
                </a:solidFill>
                <a:latin typeface="Georgia" pitchFamily="18" charset="0"/>
              </a:rPr>
              <a:t>традиционных </a:t>
            </a:r>
            <a:r>
              <a:rPr lang="ru-RU" b="1" dirty="0" smtClean="0">
                <a:solidFill>
                  <a:schemeClr val="tx2"/>
                </a:solidFill>
                <a:latin typeface="Georgia" pitchFamily="18" charset="0"/>
              </a:rPr>
              <a:t>регионах, перенаправления потоков на восток и </a:t>
            </a:r>
            <a:r>
              <a:rPr lang="ru-RU" b="1" dirty="0">
                <a:solidFill>
                  <a:schemeClr val="tx2"/>
                </a:solidFill>
                <a:latin typeface="Georgia" pitchFamily="18" charset="0"/>
              </a:rPr>
              <a:t>роста </a:t>
            </a:r>
            <a:r>
              <a:rPr lang="ru-RU" b="1" dirty="0" smtClean="0">
                <a:solidFill>
                  <a:schemeClr val="tx2"/>
                </a:solidFill>
                <a:latin typeface="Georgia" pitchFamily="18" charset="0"/>
              </a:rPr>
              <a:t>внутреннего спроса</a:t>
            </a:r>
            <a:endParaRPr lang="ru-RU" b="1" dirty="0">
              <a:solidFill>
                <a:schemeClr val="tx2"/>
              </a:solidFill>
              <a:latin typeface="Georgia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71725" y="4914900"/>
            <a:ext cx="4429125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400" i="1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Источник: Департамент энергетики США</a:t>
            </a:r>
            <a:endParaRPr lang="en-US" sz="1400" i="1" dirty="0">
              <a:solidFill>
                <a:schemeClr val="accent1">
                  <a:lumMod val="50000"/>
                </a:schemeClr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12" name="Chart 11"/>
          <p:cNvGraphicFramePr>
            <a:graphicFrameLocks/>
          </p:cNvGraphicFramePr>
          <p:nvPr/>
        </p:nvGraphicFramePr>
        <p:xfrm>
          <a:off x="251520" y="1340768"/>
          <a:ext cx="8892480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Скругленная прямоугольная выноска 8"/>
          <p:cNvSpPr/>
          <p:nvPr/>
        </p:nvSpPr>
        <p:spPr>
          <a:xfrm>
            <a:off x="2268538" y="1916113"/>
            <a:ext cx="1727200" cy="1357312"/>
          </a:xfrm>
          <a:prstGeom prst="wedgeRoundRectCallout">
            <a:avLst>
              <a:gd name="adj1" fmla="val 173657"/>
              <a:gd name="adj2" fmla="val 35883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sz="1200" dirty="0">
                <a:solidFill>
                  <a:schemeClr val="tx1"/>
                </a:solidFill>
                <a:latin typeface="Georgia" pitchFamily="18" charset="0"/>
              </a:rPr>
              <a:t>Чистый импорт относительно стабилен, поскольку падение добычи компенсируется снижением спроса</a:t>
            </a:r>
          </a:p>
        </p:txBody>
      </p:sp>
      <p:sp>
        <p:nvSpPr>
          <p:cNvPr id="10" name="Slide Number Placeholder 2"/>
          <p:cNvSpPr txBox="1">
            <a:spLocks/>
          </p:cNvSpPr>
          <p:nvPr/>
        </p:nvSpPr>
        <p:spPr>
          <a:xfrm>
            <a:off x="6830888" y="652025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prstClr val="black">
                    <a:tint val="75000"/>
                  </a:prstClr>
                </a:solidFill>
                <a:latin typeface="Georgia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>
              <a:defRPr/>
            </a:pPr>
            <a:fld id="{F090EC48-0D15-4B80-AB8A-86ACEB325DA5}" type="slidenum">
              <a:rPr lang="ru-RU" smtClean="0">
                <a:solidFill>
                  <a:schemeClr val="bg1"/>
                </a:solidFill>
              </a:rPr>
              <a:pPr>
                <a:defRPr/>
              </a:pPr>
              <a:t>7</a:t>
            </a:fld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TextBox 4"/>
          <p:cNvSpPr txBox="1">
            <a:spLocks noChangeArrowheads="1"/>
          </p:cNvSpPr>
          <p:nvPr/>
        </p:nvSpPr>
        <p:spPr bwMode="auto">
          <a:xfrm>
            <a:off x="1547813" y="0"/>
            <a:ext cx="611505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sz="3200" b="1">
                <a:solidFill>
                  <a:schemeClr val="tx2"/>
                </a:solidFill>
                <a:latin typeface="Trebuchet MS" pitchFamily="34" charset="0"/>
              </a:rPr>
              <a:t>Рыночная ниша на рынке нефти АТР</a:t>
            </a:r>
            <a:endParaRPr lang="en-US" sz="3200" b="1">
              <a:solidFill>
                <a:schemeClr val="tx2"/>
              </a:solidFill>
              <a:latin typeface="Trebuchet MS" pitchFamily="34" charset="0"/>
            </a:endParaRPr>
          </a:p>
        </p:txBody>
      </p:sp>
      <p:graphicFrame>
        <p:nvGraphicFramePr>
          <p:cNvPr id="9" name="Chart 8"/>
          <p:cNvGraphicFramePr/>
          <p:nvPr/>
        </p:nvGraphicFramePr>
        <p:xfrm>
          <a:off x="179512" y="1428736"/>
          <a:ext cx="8964488" cy="3440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5605" name="TextBox 17"/>
          <p:cNvSpPr txBox="1">
            <a:spLocks noChangeArrowheads="1"/>
          </p:cNvSpPr>
          <p:nvPr/>
        </p:nvSpPr>
        <p:spPr bwMode="auto">
          <a:xfrm>
            <a:off x="179388" y="5243513"/>
            <a:ext cx="87137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sz="2000" b="1" dirty="0">
                <a:solidFill>
                  <a:schemeClr val="tx2"/>
                </a:solidFill>
                <a:latin typeface="Georgia" pitchFamily="18" charset="0"/>
              </a:rPr>
              <a:t>Быстрый рост чистого импорта в АТР создает </a:t>
            </a:r>
            <a:r>
              <a:rPr lang="ru-RU" sz="2000" b="1" dirty="0" smtClean="0">
                <a:solidFill>
                  <a:schemeClr val="tx2"/>
                </a:solidFill>
                <a:latin typeface="Georgia" pitchFamily="18" charset="0"/>
              </a:rPr>
              <a:t>хорошие перспективы для поставок российской </a:t>
            </a:r>
            <a:r>
              <a:rPr lang="ru-RU" sz="2000" b="1" dirty="0">
                <a:solidFill>
                  <a:schemeClr val="tx2"/>
                </a:solidFill>
                <a:latin typeface="Georgia" pitchFamily="18" charset="0"/>
              </a:rPr>
              <a:t>нефти</a:t>
            </a:r>
          </a:p>
        </p:txBody>
      </p:sp>
      <p:sp>
        <p:nvSpPr>
          <p:cNvPr id="25606" name="TextBox 7"/>
          <p:cNvSpPr txBox="1">
            <a:spLocks noChangeArrowheads="1"/>
          </p:cNvSpPr>
          <p:nvPr/>
        </p:nvSpPr>
        <p:spPr bwMode="auto">
          <a:xfrm>
            <a:off x="1714500" y="1071563"/>
            <a:ext cx="590391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sz="1600" b="1" dirty="0">
                <a:solidFill>
                  <a:schemeClr val="tx2"/>
                </a:solidFill>
                <a:latin typeface="HelveticaNeueCyr"/>
              </a:rPr>
              <a:t>Прогнозный баланс нефти в АТР (</a:t>
            </a:r>
            <a:r>
              <a:rPr lang="ru-RU" sz="1200" b="1" dirty="0">
                <a:solidFill>
                  <a:schemeClr val="tx2"/>
                </a:solidFill>
                <a:latin typeface="HelveticaNeueCyr"/>
              </a:rPr>
              <a:t>млн. т</a:t>
            </a:r>
            <a:r>
              <a:rPr lang="ru-RU" sz="1600" b="1" dirty="0">
                <a:solidFill>
                  <a:schemeClr val="tx2"/>
                </a:solidFill>
                <a:latin typeface="HelveticaNeueCyr"/>
              </a:rPr>
              <a:t>)</a:t>
            </a:r>
            <a:endParaRPr lang="en-US" sz="1600" dirty="0">
              <a:solidFill>
                <a:schemeClr val="tx2"/>
              </a:solidFill>
              <a:latin typeface="HelveticaNeueCyr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71725" y="4914900"/>
            <a:ext cx="4429125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400" i="1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Источник: Департамент энергетики США</a:t>
            </a:r>
            <a:endParaRPr lang="en-US" sz="1400" i="1" dirty="0">
              <a:solidFill>
                <a:schemeClr val="accent1">
                  <a:lumMod val="50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25608" name="TextBox 9"/>
          <p:cNvSpPr txBox="1">
            <a:spLocks noChangeArrowheads="1"/>
          </p:cNvSpPr>
          <p:nvPr/>
        </p:nvSpPr>
        <p:spPr bwMode="auto">
          <a:xfrm>
            <a:off x="7772400" y="2492375"/>
            <a:ext cx="1371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200"/>
              <a:t>* - </a:t>
            </a:r>
            <a:r>
              <a:rPr lang="ru-RU" sz="1200"/>
              <a:t>вкл. биотопливо, СУГ, проч.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4427538" y="1628775"/>
            <a:ext cx="0" cy="28797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2"/>
          <p:cNvSpPr txBox="1">
            <a:spLocks/>
          </p:cNvSpPr>
          <p:nvPr/>
        </p:nvSpPr>
        <p:spPr>
          <a:xfrm>
            <a:off x="6830888" y="652025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prstClr val="black">
                    <a:tint val="75000"/>
                  </a:prstClr>
                </a:solidFill>
                <a:latin typeface="Georgia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>
              <a:defRPr/>
            </a:pPr>
            <a:fld id="{F090EC48-0D15-4B80-AB8A-86ACEB325DA5}" type="slidenum">
              <a:rPr lang="ru-RU" smtClean="0">
                <a:solidFill>
                  <a:schemeClr val="bg1"/>
                </a:solidFill>
              </a:rPr>
              <a:pPr>
                <a:defRPr/>
              </a:pPr>
              <a:t>8</a:t>
            </a:fld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extBox 4"/>
          <p:cNvSpPr txBox="1">
            <a:spLocks noChangeArrowheads="1"/>
          </p:cNvSpPr>
          <p:nvPr/>
        </p:nvSpPr>
        <p:spPr bwMode="auto">
          <a:xfrm>
            <a:off x="1600200" y="-71438"/>
            <a:ext cx="611505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sz="3200" b="1">
                <a:solidFill>
                  <a:schemeClr val="tx2"/>
                </a:solidFill>
                <a:latin typeface="Trebuchet MS" pitchFamily="34" charset="0"/>
              </a:rPr>
              <a:t>Возможности поставки российской нефти в АТР</a:t>
            </a:r>
            <a:endParaRPr lang="en-US" sz="3200" b="1">
              <a:solidFill>
                <a:schemeClr val="tx2"/>
              </a:solidFill>
              <a:latin typeface="Trebuchet MS" pitchFamily="34" charset="0"/>
            </a:endParaRPr>
          </a:p>
        </p:txBody>
      </p:sp>
      <p:sp>
        <p:nvSpPr>
          <p:cNvPr id="11" name="TextBox 17"/>
          <p:cNvSpPr txBox="1">
            <a:spLocks noChangeArrowheads="1"/>
          </p:cNvSpPr>
          <p:nvPr/>
        </p:nvSpPr>
        <p:spPr bwMode="auto">
          <a:xfrm>
            <a:off x="571500" y="4929188"/>
            <a:ext cx="8280400" cy="1138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2000" b="1" dirty="0">
                <a:solidFill>
                  <a:schemeClr val="tx2"/>
                </a:solidFill>
                <a:latin typeface="Georgia" pitchFamily="18" charset="0"/>
                <a:cs typeface="Arial" charset="0"/>
              </a:rPr>
              <a:t>Увеличение экспорта нефти в АТР возможно за счет: </a:t>
            </a:r>
          </a:p>
          <a:p>
            <a:pPr marL="365125" indent="-365125" algn="just">
              <a:buFont typeface="Arial" pitchFamily="34" charset="0"/>
              <a:buChar char="•"/>
              <a:defRPr/>
            </a:pPr>
            <a:r>
              <a:rPr lang="ru-RU" sz="1600" b="1" dirty="0">
                <a:solidFill>
                  <a:schemeClr val="tx2"/>
                </a:solidFill>
                <a:latin typeface="Georgia" pitchFamily="18" charset="0"/>
                <a:cs typeface="Arial" charset="0"/>
              </a:rPr>
              <a:t>искусственного направления западносибирской нефти на восток</a:t>
            </a:r>
          </a:p>
          <a:p>
            <a:pPr marL="365125" indent="-365125" algn="just">
              <a:buFont typeface="Arial" pitchFamily="34" charset="0"/>
              <a:buChar char="•"/>
              <a:defRPr/>
            </a:pPr>
            <a:r>
              <a:rPr lang="ru-RU" sz="1600" b="1" dirty="0">
                <a:solidFill>
                  <a:schemeClr val="tx2"/>
                </a:solidFill>
                <a:latin typeface="Georgia" pitchFamily="18" charset="0"/>
                <a:cs typeface="Arial" charset="0"/>
              </a:rPr>
              <a:t>ускорения строительства транспортной инфраструктуры в ВС</a:t>
            </a:r>
          </a:p>
          <a:p>
            <a:pPr marL="365125" indent="-365125" algn="just">
              <a:buFont typeface="Arial" pitchFamily="34" charset="0"/>
              <a:buChar char="•"/>
              <a:defRPr/>
            </a:pPr>
            <a:r>
              <a:rPr lang="ru-RU" sz="1600" b="1" dirty="0">
                <a:solidFill>
                  <a:schemeClr val="tx2"/>
                </a:solidFill>
                <a:latin typeface="Georgia" pitchFamily="18" charset="0"/>
                <a:cs typeface="Arial" charset="0"/>
              </a:rPr>
              <a:t>налогового стимулирования новых проектов в ВС и на ДВ</a:t>
            </a:r>
          </a:p>
        </p:txBody>
      </p:sp>
      <p:sp>
        <p:nvSpPr>
          <p:cNvPr id="4102" name="TextBox 7"/>
          <p:cNvSpPr txBox="1">
            <a:spLocks noChangeArrowheads="1"/>
          </p:cNvSpPr>
          <p:nvPr/>
        </p:nvSpPr>
        <p:spPr bwMode="auto">
          <a:xfrm>
            <a:off x="1143000" y="1143000"/>
            <a:ext cx="6858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sz="1600" b="1" dirty="0" smtClean="0">
                <a:solidFill>
                  <a:schemeClr val="tx2"/>
                </a:solidFill>
                <a:latin typeface="HelveticaNeueCyr"/>
              </a:rPr>
              <a:t>Добыча нефти открытых месторождений, направляемая в АТР </a:t>
            </a:r>
            <a:r>
              <a:rPr lang="ru-RU" sz="1600" b="1" dirty="0">
                <a:solidFill>
                  <a:schemeClr val="tx2"/>
                </a:solidFill>
                <a:latin typeface="HelveticaNeueCyr"/>
              </a:rPr>
              <a:t>(</a:t>
            </a:r>
            <a:r>
              <a:rPr lang="ru-RU" sz="1200" b="1" dirty="0">
                <a:solidFill>
                  <a:schemeClr val="tx2"/>
                </a:solidFill>
                <a:latin typeface="HelveticaNeueCyr"/>
              </a:rPr>
              <a:t>млн. т</a:t>
            </a:r>
            <a:r>
              <a:rPr lang="ru-RU" sz="1600" b="1" dirty="0">
                <a:solidFill>
                  <a:schemeClr val="tx2"/>
                </a:solidFill>
                <a:latin typeface="HelveticaNeueCyr"/>
              </a:rPr>
              <a:t>)</a:t>
            </a:r>
            <a:endParaRPr lang="en-US" sz="1600" dirty="0">
              <a:solidFill>
                <a:schemeClr val="tx2"/>
              </a:solidFill>
              <a:latin typeface="HelveticaNeueCyr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79613" y="4705201"/>
            <a:ext cx="5113337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400" i="1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Источник: Оценки Энергетического центра СКОЛКОВО</a:t>
            </a:r>
            <a:endParaRPr lang="en-US" sz="1400" i="1" dirty="0">
              <a:solidFill>
                <a:schemeClr val="accent1">
                  <a:lumMod val="50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8" name="Slide Number Placeholder 2"/>
          <p:cNvSpPr txBox="1">
            <a:spLocks/>
          </p:cNvSpPr>
          <p:nvPr/>
        </p:nvSpPr>
        <p:spPr>
          <a:xfrm>
            <a:off x="6830888" y="652025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prstClr val="black">
                    <a:tint val="75000"/>
                  </a:prstClr>
                </a:solidFill>
                <a:latin typeface="Georgia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>
              <a:defRPr/>
            </a:pPr>
            <a:fld id="{F090EC48-0D15-4B80-AB8A-86ACEB325DA5}" type="slidenum">
              <a:rPr lang="ru-RU" smtClean="0">
                <a:solidFill>
                  <a:schemeClr val="bg1"/>
                </a:solidFill>
              </a:rPr>
              <a:pPr>
                <a:defRPr/>
              </a:pPr>
              <a:t>9</a:t>
            </a:fld>
            <a:endParaRPr lang="ru-RU" dirty="0">
              <a:solidFill>
                <a:schemeClr val="bg1"/>
              </a:solidFill>
            </a:endParaRPr>
          </a:p>
        </p:txBody>
      </p:sp>
      <p:graphicFrame>
        <p:nvGraphicFramePr>
          <p:cNvPr id="13" name="Диаграмма 4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154048956"/>
              </p:ext>
            </p:extLst>
          </p:nvPr>
        </p:nvGraphicFramePr>
        <p:xfrm>
          <a:off x="785786" y="1500174"/>
          <a:ext cx="7370784" cy="30809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2_Custom Design">
  <a:themeElements>
    <a:clrScheme name="Enrgy">
      <a:dk1>
        <a:sysClr val="windowText" lastClr="000000"/>
      </a:dk1>
      <a:lt1>
        <a:sysClr val="window" lastClr="FFFFFF"/>
      </a:lt1>
      <a:dk2>
        <a:srgbClr val="344757"/>
      </a:dk2>
      <a:lt2>
        <a:srgbClr val="67A7DE"/>
      </a:lt2>
      <a:accent1>
        <a:srgbClr val="577690"/>
      </a:accent1>
      <a:accent2>
        <a:srgbClr val="1362AA"/>
      </a:accent2>
      <a:accent3>
        <a:srgbClr val="5F676C"/>
      </a:accent3>
      <a:accent4>
        <a:srgbClr val="1E4385"/>
      </a:accent4>
      <a:accent5>
        <a:srgbClr val="162D5E"/>
      </a:accent5>
      <a:accent6>
        <a:srgbClr val="94B6D2"/>
      </a:accent6>
      <a:hlink>
        <a:srgbClr val="0000CC"/>
      </a:hlink>
      <a:folHlink>
        <a:srgbClr val="9900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Enrgy">
    <a:dk1>
      <a:sysClr val="windowText" lastClr="000000"/>
    </a:dk1>
    <a:lt1>
      <a:sysClr val="window" lastClr="FFFFFF"/>
    </a:lt1>
    <a:dk2>
      <a:srgbClr val="344757"/>
    </a:dk2>
    <a:lt2>
      <a:srgbClr val="67A7DE"/>
    </a:lt2>
    <a:accent1>
      <a:srgbClr val="577690"/>
    </a:accent1>
    <a:accent2>
      <a:srgbClr val="1362AA"/>
    </a:accent2>
    <a:accent3>
      <a:srgbClr val="5F676C"/>
    </a:accent3>
    <a:accent4>
      <a:srgbClr val="1E4385"/>
    </a:accent4>
    <a:accent5>
      <a:srgbClr val="162D5E"/>
    </a:accent5>
    <a:accent6>
      <a:srgbClr val="94B6D2"/>
    </a:accent6>
    <a:hlink>
      <a:srgbClr val="0000CC"/>
    </a:hlink>
    <a:folHlink>
      <a:srgbClr val="990099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Enrgy">
    <a:dk1>
      <a:sysClr val="windowText" lastClr="000000"/>
    </a:dk1>
    <a:lt1>
      <a:sysClr val="window" lastClr="FFFFFF"/>
    </a:lt1>
    <a:dk2>
      <a:srgbClr val="344757"/>
    </a:dk2>
    <a:lt2>
      <a:srgbClr val="67A7DE"/>
    </a:lt2>
    <a:accent1>
      <a:srgbClr val="577690"/>
    </a:accent1>
    <a:accent2>
      <a:srgbClr val="1362AA"/>
    </a:accent2>
    <a:accent3>
      <a:srgbClr val="5F676C"/>
    </a:accent3>
    <a:accent4>
      <a:srgbClr val="1E4385"/>
    </a:accent4>
    <a:accent5>
      <a:srgbClr val="162D5E"/>
    </a:accent5>
    <a:accent6>
      <a:srgbClr val="94B6D2"/>
    </a:accent6>
    <a:hlink>
      <a:srgbClr val="0000CC"/>
    </a:hlink>
    <a:folHlink>
      <a:srgbClr val="990099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Enrgy">
    <a:dk1>
      <a:sysClr val="windowText" lastClr="000000"/>
    </a:dk1>
    <a:lt1>
      <a:sysClr val="window" lastClr="FFFFFF"/>
    </a:lt1>
    <a:dk2>
      <a:srgbClr val="344757"/>
    </a:dk2>
    <a:lt2>
      <a:srgbClr val="67A7DE"/>
    </a:lt2>
    <a:accent1>
      <a:srgbClr val="577690"/>
    </a:accent1>
    <a:accent2>
      <a:srgbClr val="1362AA"/>
    </a:accent2>
    <a:accent3>
      <a:srgbClr val="5F676C"/>
    </a:accent3>
    <a:accent4>
      <a:srgbClr val="1E4385"/>
    </a:accent4>
    <a:accent5>
      <a:srgbClr val="162D5E"/>
    </a:accent5>
    <a:accent6>
      <a:srgbClr val="94B6D2"/>
    </a:accent6>
    <a:hlink>
      <a:srgbClr val="0000CC"/>
    </a:hlink>
    <a:folHlink>
      <a:srgbClr val="990099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Enrgy">
    <a:dk1>
      <a:sysClr val="windowText" lastClr="000000"/>
    </a:dk1>
    <a:lt1>
      <a:sysClr val="window" lastClr="FFFFFF"/>
    </a:lt1>
    <a:dk2>
      <a:srgbClr val="344757"/>
    </a:dk2>
    <a:lt2>
      <a:srgbClr val="67A7DE"/>
    </a:lt2>
    <a:accent1>
      <a:srgbClr val="577690"/>
    </a:accent1>
    <a:accent2>
      <a:srgbClr val="1362AA"/>
    </a:accent2>
    <a:accent3>
      <a:srgbClr val="5F676C"/>
    </a:accent3>
    <a:accent4>
      <a:srgbClr val="1E4385"/>
    </a:accent4>
    <a:accent5>
      <a:srgbClr val="162D5E"/>
    </a:accent5>
    <a:accent6>
      <a:srgbClr val="94B6D2"/>
    </a:accent6>
    <a:hlink>
      <a:srgbClr val="0000CC"/>
    </a:hlink>
    <a:folHlink>
      <a:srgbClr val="990099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4610</TotalTime>
  <Words>1562</Words>
  <Application>Microsoft Office PowerPoint</Application>
  <PresentationFormat>Экран (4:3)</PresentationFormat>
  <Paragraphs>137</Paragraphs>
  <Slides>15</Slides>
  <Notes>6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15</vt:i4>
      </vt:variant>
    </vt:vector>
  </HeadingPairs>
  <TitlesOfParts>
    <vt:vector size="18" baseType="lpstr">
      <vt:lpstr>2_Custom Design</vt:lpstr>
      <vt:lpstr>Лист Microsoft Office Excel 97-2003</vt:lpstr>
      <vt:lpstr>Диаграмма Microsoft Office Excel</vt:lpstr>
      <vt:lpstr>Слайд 1</vt:lpstr>
      <vt:lpstr>Слайд 2</vt:lpstr>
      <vt:lpstr>Баланс российской нефти</vt:lpstr>
      <vt:lpstr>Слайд 4</vt:lpstr>
      <vt:lpstr>Слайд 5</vt:lpstr>
      <vt:lpstr>Слайд 6</vt:lpstr>
      <vt:lpstr>Слайд 7</vt:lpstr>
      <vt:lpstr>Слайд 8</vt:lpstr>
      <vt:lpstr>Слайд 9</vt:lpstr>
      <vt:lpstr>Источники дохода от экспортных продаж ископаемого топлива</vt:lpstr>
      <vt:lpstr>Рынки для российской нефти</vt:lpstr>
      <vt:lpstr>Слайд 12</vt:lpstr>
      <vt:lpstr>Иранская нефть на рынке ЕС</vt:lpstr>
      <vt:lpstr>Влияние санкций на цены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Darya Sergeeva</dc:creator>
  <cp:lastModifiedBy>Ms. Belovaster</cp:lastModifiedBy>
  <cp:revision>340</cp:revision>
  <cp:lastPrinted>2011-08-31T05:40:56Z</cp:lastPrinted>
  <dcterms:created xsi:type="dcterms:W3CDTF">2011-08-30T10:52:38Z</dcterms:created>
  <dcterms:modified xsi:type="dcterms:W3CDTF">2012-01-24T05:23:39Z</dcterms:modified>
</cp:coreProperties>
</file>